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61" r:id="rId1"/>
    <p:sldMasterId id="2147483667" r:id="rId2"/>
  </p:sldMasterIdLst>
  <p:notesMasterIdLst>
    <p:notesMasterId r:id="rId36"/>
  </p:notesMasterIdLst>
  <p:handoutMasterIdLst>
    <p:handoutMasterId r:id="rId37"/>
  </p:handoutMasterIdLst>
  <p:sldIdLst>
    <p:sldId id="271" r:id="rId3"/>
    <p:sldId id="270" r:id="rId4"/>
    <p:sldId id="348" r:id="rId5"/>
    <p:sldId id="305" r:id="rId6"/>
    <p:sldId id="347" r:id="rId7"/>
    <p:sldId id="356" r:id="rId8"/>
    <p:sldId id="361" r:id="rId9"/>
    <p:sldId id="357" r:id="rId10"/>
    <p:sldId id="358" r:id="rId11"/>
    <p:sldId id="359" r:id="rId12"/>
    <p:sldId id="360" r:id="rId13"/>
    <p:sldId id="370" r:id="rId14"/>
    <p:sldId id="371" r:id="rId15"/>
    <p:sldId id="372" r:id="rId16"/>
    <p:sldId id="399" r:id="rId17"/>
    <p:sldId id="402" r:id="rId18"/>
    <p:sldId id="400" r:id="rId19"/>
    <p:sldId id="403" r:id="rId20"/>
    <p:sldId id="404" r:id="rId21"/>
    <p:sldId id="405" r:id="rId22"/>
    <p:sldId id="406" r:id="rId23"/>
    <p:sldId id="408" r:id="rId24"/>
    <p:sldId id="410" r:id="rId25"/>
    <p:sldId id="411" r:id="rId26"/>
    <p:sldId id="373" r:id="rId27"/>
    <p:sldId id="374" r:id="rId28"/>
    <p:sldId id="413" r:id="rId29"/>
    <p:sldId id="416" r:id="rId30"/>
    <p:sldId id="417" r:id="rId31"/>
    <p:sldId id="302" r:id="rId32"/>
    <p:sldId id="376" r:id="rId33"/>
    <p:sldId id="414" r:id="rId34"/>
    <p:sldId id="415" r:id="rId35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974">
          <p15:clr>
            <a:srgbClr val="A4A3A4"/>
          </p15:clr>
        </p15:guide>
        <p15:guide id="2" orient="horz" pos="436">
          <p15:clr>
            <a:srgbClr val="A4A3A4"/>
          </p15:clr>
        </p15:guide>
        <p15:guide id="3" orient="horz" pos="2160">
          <p15:clr>
            <a:srgbClr val="A4A3A4"/>
          </p15:clr>
        </p15:guide>
        <p15:guide id="4" pos="2880">
          <p15:clr>
            <a:srgbClr val="A4A3A4"/>
          </p15:clr>
        </p15:guide>
        <p15:guide id="5" pos="249">
          <p15:clr>
            <a:srgbClr val="A4A3A4"/>
          </p15:clr>
        </p15:guide>
        <p15:guide id="6" pos="555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64E8"/>
    <a:srgbClr val="0099FF"/>
    <a:srgbClr val="CC66FF"/>
    <a:srgbClr val="CC3399"/>
    <a:srgbClr val="FF99FF"/>
    <a:srgbClr val="0954C3"/>
    <a:srgbClr val="FFDDFF"/>
    <a:srgbClr val="BBEC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8D230F3-CF80-4859-8CE7-A43EE81993B5}" styleName="밝은 스타일 1 - 강조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08FB837D-C827-4EFA-A057-4D05807E0F7C}" styleName="테마 스타일 1 - 강조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A111915-BE36-4E01-A7E5-04B1672EAD32}" styleName="밝은 스타일 2 - 강조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B301B821-A1FF-4177-AEE7-76D212191A09}" styleName="보통 스타일 1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BC89EF96-8CEA-46FF-86C4-4CE0E7609802}" styleName="밝은 스타일 3 - 강조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밝은 스타일 2 - 강조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6E25E649-3F16-4E02-A733-19D2CDBF48F0}" styleName="보통 스타일 3 - 강조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밝은 스타일 2 - 강조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091" autoAdjust="0"/>
    <p:restoredTop sz="94660"/>
  </p:normalViewPr>
  <p:slideViewPr>
    <p:cSldViewPr>
      <p:cViewPr varScale="1">
        <p:scale>
          <a:sx n="83" d="100"/>
          <a:sy n="83" d="100"/>
        </p:scale>
        <p:origin x="1675" y="62"/>
      </p:cViewPr>
      <p:guideLst>
        <p:guide orient="horz" pos="3974"/>
        <p:guide orient="horz" pos="436"/>
        <p:guide orient="horz" pos="2160"/>
        <p:guide pos="2880"/>
        <p:guide pos="249"/>
        <p:guide pos="5556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8" d="100"/>
          <a:sy n="88" d="100"/>
        </p:scale>
        <p:origin x="-3870" y="-12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F8A97FD-4E13-4616-984E-FD9FF3540E9F}" type="doc">
      <dgm:prSet loTypeId="urn:microsoft.com/office/officeart/2005/8/layout/process3" loCatId="process" qsTypeId="urn:microsoft.com/office/officeart/2005/8/quickstyle/3d1" qsCatId="3D" csTypeId="urn:microsoft.com/office/officeart/2005/8/colors/accent2_5" csCatId="accent2" phldr="1"/>
      <dgm:spPr/>
      <dgm:t>
        <a:bodyPr/>
        <a:lstStyle/>
        <a:p>
          <a:pPr latinLnBrk="1"/>
          <a:endParaRPr lang="ko-KR" altLang="en-US"/>
        </a:p>
      </dgm:t>
    </dgm:pt>
    <dgm:pt modelId="{1848F490-8EB1-4132-BCDF-A0977F01D96E}">
      <dgm:prSet phldrT="[텍스트]" custT="1"/>
      <dgm:spPr/>
      <dgm:t>
        <a:bodyPr/>
        <a:lstStyle/>
        <a:p>
          <a:pPr algn="ctr" latinLnBrk="1"/>
          <a:r>
            <a:rPr lang="ko-KR" altLang="en-US" sz="2200" dirty="0"/>
            <a:t>제보</a:t>
          </a:r>
          <a:r>
            <a:rPr lang="en-US" altLang="ko-KR" sz="2200" dirty="0"/>
            <a:t>/</a:t>
          </a:r>
          <a:r>
            <a:rPr lang="ko-KR" altLang="en-US" sz="2200" dirty="0"/>
            <a:t>접수</a:t>
          </a:r>
        </a:p>
      </dgm:t>
    </dgm:pt>
    <dgm:pt modelId="{4962551B-42DD-4F08-B034-F7BDE55F91E3}" type="parTrans" cxnId="{AD60702A-A214-4246-8F99-203C51E75CAF}">
      <dgm:prSet/>
      <dgm:spPr/>
      <dgm:t>
        <a:bodyPr/>
        <a:lstStyle/>
        <a:p>
          <a:pPr latinLnBrk="1"/>
          <a:endParaRPr lang="ko-KR" altLang="en-US"/>
        </a:p>
      </dgm:t>
    </dgm:pt>
    <dgm:pt modelId="{C2246B7D-CA4D-4F92-84B1-7E4E7A9A6087}" type="sibTrans" cxnId="{AD60702A-A214-4246-8F99-203C51E75CAF}">
      <dgm:prSet/>
      <dgm:spPr/>
      <dgm:t>
        <a:bodyPr/>
        <a:lstStyle/>
        <a:p>
          <a:pPr latinLnBrk="1"/>
          <a:endParaRPr lang="ko-KR" altLang="en-US"/>
        </a:p>
      </dgm:t>
    </dgm:pt>
    <dgm:pt modelId="{01B80DD8-5C2C-4CCA-A146-71AC10C41989}">
      <dgm:prSet phldrT="[텍스트]" custT="1"/>
      <dgm:spPr/>
      <dgm:t>
        <a:bodyPr/>
        <a:lstStyle/>
        <a:p>
          <a:pPr latinLnBrk="1"/>
          <a:r>
            <a:rPr lang="en-US" altLang="ko-KR" sz="1600" dirty="0"/>
            <a:t>E-mail </a:t>
          </a:r>
          <a:r>
            <a:rPr lang="ko-KR" altLang="en-US" sz="1600" dirty="0"/>
            <a:t>접수</a:t>
          </a:r>
        </a:p>
      </dgm:t>
    </dgm:pt>
    <dgm:pt modelId="{2DFE4072-FFB0-4E8D-B81E-15541BF05EF6}" type="parTrans" cxnId="{B3DE047C-B3FD-45BB-A4D5-46FA8F42F17E}">
      <dgm:prSet/>
      <dgm:spPr/>
      <dgm:t>
        <a:bodyPr/>
        <a:lstStyle/>
        <a:p>
          <a:pPr latinLnBrk="1"/>
          <a:endParaRPr lang="ko-KR" altLang="en-US"/>
        </a:p>
      </dgm:t>
    </dgm:pt>
    <dgm:pt modelId="{C40547F8-8AF2-4388-9A14-7CA907ED6712}" type="sibTrans" cxnId="{B3DE047C-B3FD-45BB-A4D5-46FA8F42F17E}">
      <dgm:prSet/>
      <dgm:spPr/>
      <dgm:t>
        <a:bodyPr/>
        <a:lstStyle/>
        <a:p>
          <a:pPr latinLnBrk="1"/>
          <a:endParaRPr lang="ko-KR" altLang="en-US"/>
        </a:p>
      </dgm:t>
    </dgm:pt>
    <dgm:pt modelId="{9CFD5793-BEBC-4B10-B82A-515C225C26D7}">
      <dgm:prSet phldrT="[텍스트]" custT="1"/>
      <dgm:spPr/>
      <dgm:t>
        <a:bodyPr/>
        <a:lstStyle/>
        <a:p>
          <a:pPr algn="ctr" latinLnBrk="1"/>
          <a:r>
            <a:rPr lang="ko-KR" altLang="en-US" sz="2200" dirty="0"/>
            <a:t>비공개처리</a:t>
          </a:r>
        </a:p>
      </dgm:t>
    </dgm:pt>
    <dgm:pt modelId="{4FA5B131-1B43-4432-ACFB-DFC66BEA2221}" type="parTrans" cxnId="{88F88F50-D340-4B73-A275-59A8EE145CF0}">
      <dgm:prSet/>
      <dgm:spPr/>
      <dgm:t>
        <a:bodyPr/>
        <a:lstStyle/>
        <a:p>
          <a:pPr latinLnBrk="1"/>
          <a:endParaRPr lang="ko-KR" altLang="en-US"/>
        </a:p>
      </dgm:t>
    </dgm:pt>
    <dgm:pt modelId="{E8F4A517-AD49-472C-98B0-53553441D675}" type="sibTrans" cxnId="{88F88F50-D340-4B73-A275-59A8EE145CF0}">
      <dgm:prSet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pPr latinLnBrk="1"/>
          <a:endParaRPr lang="ko-KR" altLang="en-US"/>
        </a:p>
      </dgm:t>
    </dgm:pt>
    <dgm:pt modelId="{B94958C6-697D-48DB-AD76-9F372DCC80A3}">
      <dgm:prSet phldrT="[텍스트]"/>
      <dgm:spPr/>
      <dgm:t>
        <a:bodyPr/>
        <a:lstStyle/>
        <a:p>
          <a:pPr latinLnBrk="1"/>
          <a:r>
            <a:rPr lang="ko-KR" altLang="en-US" dirty="0"/>
            <a:t>제보내용은 비밀유지</a:t>
          </a:r>
          <a:r>
            <a:rPr lang="en-US" altLang="ko-KR" dirty="0"/>
            <a:t>(10</a:t>
          </a:r>
          <a:r>
            <a:rPr lang="ko-KR" altLang="en-US" dirty="0"/>
            <a:t>일 이내 처리</a:t>
          </a:r>
          <a:r>
            <a:rPr lang="en-US" altLang="ko-KR" dirty="0"/>
            <a:t>)</a:t>
          </a:r>
          <a:endParaRPr lang="ko-KR" altLang="en-US" dirty="0"/>
        </a:p>
      </dgm:t>
    </dgm:pt>
    <dgm:pt modelId="{69CC3CDE-108C-451B-8198-DA38EB556C22}" type="parTrans" cxnId="{A8628D0C-B34D-49B3-92E9-98010165FB51}">
      <dgm:prSet/>
      <dgm:spPr/>
      <dgm:t>
        <a:bodyPr/>
        <a:lstStyle/>
        <a:p>
          <a:pPr latinLnBrk="1"/>
          <a:endParaRPr lang="ko-KR" altLang="en-US"/>
        </a:p>
      </dgm:t>
    </dgm:pt>
    <dgm:pt modelId="{B83CBB69-8DA3-445A-ADCA-A0FD526865B6}" type="sibTrans" cxnId="{A8628D0C-B34D-49B3-92E9-98010165FB51}">
      <dgm:prSet/>
      <dgm:spPr/>
      <dgm:t>
        <a:bodyPr/>
        <a:lstStyle/>
        <a:p>
          <a:pPr latinLnBrk="1"/>
          <a:endParaRPr lang="ko-KR" altLang="en-US"/>
        </a:p>
      </dgm:t>
    </dgm:pt>
    <dgm:pt modelId="{B38D3A1E-710B-427D-93F3-E6CEE8B00664}">
      <dgm:prSet phldrT="[텍스트]"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pPr algn="ctr" latinLnBrk="1"/>
          <a:r>
            <a:rPr lang="ko-KR" altLang="en-US" sz="2200" dirty="0"/>
            <a:t>결과통보</a:t>
          </a:r>
        </a:p>
      </dgm:t>
    </dgm:pt>
    <dgm:pt modelId="{EB5A66A6-ED63-4549-B576-FC9B8FA48F2E}" type="parTrans" cxnId="{818DD84A-3D29-47E3-8BC8-539A44758DFE}">
      <dgm:prSet/>
      <dgm:spPr/>
      <dgm:t>
        <a:bodyPr/>
        <a:lstStyle/>
        <a:p>
          <a:pPr latinLnBrk="1"/>
          <a:endParaRPr lang="ko-KR" altLang="en-US"/>
        </a:p>
      </dgm:t>
    </dgm:pt>
    <dgm:pt modelId="{CDDA549A-DE79-4360-B9C6-63E7578335D0}" type="sibTrans" cxnId="{818DD84A-3D29-47E3-8BC8-539A44758DFE}">
      <dgm:prSet/>
      <dgm:spPr/>
      <dgm:t>
        <a:bodyPr/>
        <a:lstStyle/>
        <a:p>
          <a:pPr latinLnBrk="1"/>
          <a:endParaRPr lang="ko-KR" altLang="en-US"/>
        </a:p>
      </dgm:t>
    </dgm:pt>
    <dgm:pt modelId="{0D00ABD3-32CB-43E3-BE6D-0FBB5C0A0089}">
      <dgm:prSet phldrT="[텍스트]"/>
      <dgm:spPr/>
      <dgm:t>
        <a:bodyPr/>
        <a:lstStyle/>
        <a:p>
          <a:pPr latinLnBrk="1"/>
          <a:r>
            <a:rPr lang="ko-KR" altLang="en-US" dirty="0"/>
            <a:t>처리결과는 회신통보원칙</a:t>
          </a:r>
        </a:p>
      </dgm:t>
    </dgm:pt>
    <dgm:pt modelId="{A739DB84-76A4-4D22-8219-5131778B7CF7}" type="parTrans" cxnId="{39B0CE46-5AD8-4BE8-805E-34E2A7E7BE74}">
      <dgm:prSet/>
      <dgm:spPr/>
      <dgm:t>
        <a:bodyPr/>
        <a:lstStyle/>
        <a:p>
          <a:pPr latinLnBrk="1"/>
          <a:endParaRPr lang="ko-KR" altLang="en-US"/>
        </a:p>
      </dgm:t>
    </dgm:pt>
    <dgm:pt modelId="{84A8E067-DAC9-4B2D-933F-B316FC2F9B33}" type="sibTrans" cxnId="{39B0CE46-5AD8-4BE8-805E-34E2A7E7BE74}">
      <dgm:prSet/>
      <dgm:spPr/>
      <dgm:t>
        <a:bodyPr/>
        <a:lstStyle/>
        <a:p>
          <a:pPr latinLnBrk="1"/>
          <a:endParaRPr lang="ko-KR" altLang="en-US"/>
        </a:p>
      </dgm:t>
    </dgm:pt>
    <dgm:pt modelId="{C2360C03-6DC8-4756-907A-18CFB7F0011C}">
      <dgm:prSet phldrT="[텍스트]" custT="1"/>
      <dgm:spPr/>
      <dgm:t>
        <a:bodyPr/>
        <a:lstStyle/>
        <a:p>
          <a:pPr latinLnBrk="1"/>
          <a:endParaRPr lang="ko-KR" altLang="en-US" sz="1600" dirty="0"/>
        </a:p>
      </dgm:t>
    </dgm:pt>
    <dgm:pt modelId="{74E29BD9-66CE-43DE-82D3-F4A3092FD7F9}" type="parTrans" cxnId="{4117804A-8906-4561-9C80-C4586AC3C83A}">
      <dgm:prSet/>
      <dgm:spPr/>
      <dgm:t>
        <a:bodyPr/>
        <a:lstStyle/>
        <a:p>
          <a:pPr latinLnBrk="1"/>
          <a:endParaRPr lang="ko-KR" altLang="en-US"/>
        </a:p>
      </dgm:t>
    </dgm:pt>
    <dgm:pt modelId="{12632388-63F9-45BB-AE9F-9A7B20C7E745}" type="sibTrans" cxnId="{4117804A-8906-4561-9C80-C4586AC3C83A}">
      <dgm:prSet/>
      <dgm:spPr/>
      <dgm:t>
        <a:bodyPr/>
        <a:lstStyle/>
        <a:p>
          <a:pPr latinLnBrk="1"/>
          <a:endParaRPr lang="ko-KR" altLang="en-US"/>
        </a:p>
      </dgm:t>
    </dgm:pt>
    <dgm:pt modelId="{E957B227-6C3B-4CE4-8884-F46D5992E4C1}" type="pres">
      <dgm:prSet presAssocID="{9F8A97FD-4E13-4616-984E-FD9FF3540E9F}" presName="linearFlow" presStyleCnt="0">
        <dgm:presLayoutVars>
          <dgm:dir/>
          <dgm:animLvl val="lvl"/>
          <dgm:resizeHandles val="exact"/>
        </dgm:presLayoutVars>
      </dgm:prSet>
      <dgm:spPr/>
    </dgm:pt>
    <dgm:pt modelId="{C95634F1-BC2B-4913-BFC3-94FCF6B8B223}" type="pres">
      <dgm:prSet presAssocID="{1848F490-8EB1-4132-BCDF-A0977F01D96E}" presName="composite" presStyleCnt="0"/>
      <dgm:spPr/>
    </dgm:pt>
    <dgm:pt modelId="{CB5B5DDA-DCF3-4E33-AFD9-BE4286EAF6FE}" type="pres">
      <dgm:prSet presAssocID="{1848F490-8EB1-4132-BCDF-A0977F01D96E}" presName="parTx" presStyleLbl="node1" presStyleIdx="0" presStyleCnt="3">
        <dgm:presLayoutVars>
          <dgm:chMax val="0"/>
          <dgm:chPref val="0"/>
          <dgm:bulletEnabled val="1"/>
        </dgm:presLayoutVars>
      </dgm:prSet>
      <dgm:spPr>
        <a:prstGeom prst="flowChartDocument">
          <a:avLst/>
        </a:prstGeom>
      </dgm:spPr>
    </dgm:pt>
    <dgm:pt modelId="{9651DABB-FCF2-4730-AD4E-2AB8638274FB}" type="pres">
      <dgm:prSet presAssocID="{1848F490-8EB1-4132-BCDF-A0977F01D96E}" presName="parSh" presStyleLbl="node1" presStyleIdx="0" presStyleCnt="3"/>
      <dgm:spPr>
        <a:prstGeom prst="flowChartDocument">
          <a:avLst/>
        </a:prstGeom>
      </dgm:spPr>
    </dgm:pt>
    <dgm:pt modelId="{63AAB488-1100-48E4-9DCA-C937B71D07A8}" type="pres">
      <dgm:prSet presAssocID="{1848F490-8EB1-4132-BCDF-A0977F01D96E}" presName="desTx" presStyleLbl="fgAcc1" presStyleIdx="0" presStyleCnt="3" custScaleX="99297" custScaleY="43344" custLinFactNeighborX="-20834" custLinFactNeighborY="-25422">
        <dgm:presLayoutVars>
          <dgm:bulletEnabled val="1"/>
        </dgm:presLayoutVars>
      </dgm:prSet>
      <dgm:spPr/>
    </dgm:pt>
    <dgm:pt modelId="{4ED9123D-5667-4BCB-B376-C4440C10EE08}" type="pres">
      <dgm:prSet presAssocID="{C2246B7D-CA4D-4F92-84B1-7E4E7A9A6087}" presName="sibTrans" presStyleLbl="sibTrans2D1" presStyleIdx="0" presStyleCnt="2"/>
      <dgm:spPr/>
    </dgm:pt>
    <dgm:pt modelId="{E9657F73-1700-4D39-9728-3B48974CCEFB}" type="pres">
      <dgm:prSet presAssocID="{C2246B7D-CA4D-4F92-84B1-7E4E7A9A6087}" presName="connTx" presStyleLbl="sibTrans2D1" presStyleIdx="0" presStyleCnt="2"/>
      <dgm:spPr/>
    </dgm:pt>
    <dgm:pt modelId="{9C6C99C3-A555-419A-A9C7-C3B3761F2AFE}" type="pres">
      <dgm:prSet presAssocID="{9CFD5793-BEBC-4B10-B82A-515C225C26D7}" presName="composite" presStyleCnt="0"/>
      <dgm:spPr/>
    </dgm:pt>
    <dgm:pt modelId="{7894DDD6-D4BB-4A05-A369-DC40767A3D7B}" type="pres">
      <dgm:prSet presAssocID="{9CFD5793-BEBC-4B10-B82A-515C225C26D7}" presName="parTx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CDB9793E-FEA0-4836-BBDC-90FBBF62A0C8}" type="pres">
      <dgm:prSet presAssocID="{9CFD5793-BEBC-4B10-B82A-515C225C26D7}" presName="parSh" presStyleLbl="node1" presStyleIdx="1" presStyleCnt="3" custLinFactNeighborY="79"/>
      <dgm:spPr>
        <a:prstGeom prst="flowChartDocument">
          <a:avLst/>
        </a:prstGeom>
      </dgm:spPr>
    </dgm:pt>
    <dgm:pt modelId="{F92B1121-6638-49F6-B175-15EF01CC7C20}" type="pres">
      <dgm:prSet presAssocID="{9CFD5793-BEBC-4B10-B82A-515C225C26D7}" presName="desTx" presStyleLbl="fgAcc1" presStyleIdx="1" presStyleCnt="3" custScaleY="42769" custLinFactNeighborX="-21372" custLinFactNeighborY="-26608">
        <dgm:presLayoutVars>
          <dgm:bulletEnabled val="1"/>
        </dgm:presLayoutVars>
      </dgm:prSet>
      <dgm:spPr/>
    </dgm:pt>
    <dgm:pt modelId="{F7920AE2-501E-4C44-A58E-B054B427AE25}" type="pres">
      <dgm:prSet presAssocID="{E8F4A517-AD49-472C-98B0-53553441D675}" presName="sibTrans" presStyleLbl="sibTrans2D1" presStyleIdx="1" presStyleCnt="2" custLinFactNeighborX="-4964" custLinFactNeighborY="-4334"/>
      <dgm:spPr/>
    </dgm:pt>
    <dgm:pt modelId="{2E6C783F-8BFE-4769-A730-7E4A9FECDAC3}" type="pres">
      <dgm:prSet presAssocID="{E8F4A517-AD49-472C-98B0-53553441D675}" presName="connTx" presStyleLbl="sibTrans2D1" presStyleIdx="1" presStyleCnt="2"/>
      <dgm:spPr/>
    </dgm:pt>
    <dgm:pt modelId="{7DDC5D5D-7E72-4789-B691-1F41F1CB8264}" type="pres">
      <dgm:prSet presAssocID="{B38D3A1E-710B-427D-93F3-E6CEE8B00664}" presName="composite" presStyleCnt="0"/>
      <dgm:spPr/>
    </dgm:pt>
    <dgm:pt modelId="{FD262FB6-7A2E-41CB-8F7B-E4A40CE02E40}" type="pres">
      <dgm:prSet presAssocID="{B38D3A1E-710B-427D-93F3-E6CEE8B00664}" presName="parTx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A2631BB2-8430-48CC-8D40-67A948DCF3E7}" type="pres">
      <dgm:prSet presAssocID="{B38D3A1E-710B-427D-93F3-E6CEE8B00664}" presName="parSh" presStyleLbl="node1" presStyleIdx="2" presStyleCnt="3" custLinFactNeighborY="-549"/>
      <dgm:spPr>
        <a:prstGeom prst="flowChartDocument">
          <a:avLst/>
        </a:prstGeom>
      </dgm:spPr>
    </dgm:pt>
    <dgm:pt modelId="{2621CDB9-18E3-4997-8382-E166DC958E4B}" type="pres">
      <dgm:prSet presAssocID="{B38D3A1E-710B-427D-93F3-E6CEE8B00664}" presName="desTx" presStyleLbl="fgAcc1" presStyleIdx="2" presStyleCnt="3" custScaleY="44920" custLinFactNeighborX="-21171" custLinFactNeighborY="-26274">
        <dgm:presLayoutVars>
          <dgm:bulletEnabled val="1"/>
        </dgm:presLayoutVars>
      </dgm:prSet>
      <dgm:spPr/>
    </dgm:pt>
  </dgm:ptLst>
  <dgm:cxnLst>
    <dgm:cxn modelId="{A8628D0C-B34D-49B3-92E9-98010165FB51}" srcId="{9CFD5793-BEBC-4B10-B82A-515C225C26D7}" destId="{B94958C6-697D-48DB-AD76-9F372DCC80A3}" srcOrd="0" destOrd="0" parTransId="{69CC3CDE-108C-451B-8198-DA38EB556C22}" sibTransId="{B83CBB69-8DA3-445A-ADCA-A0FD526865B6}"/>
    <dgm:cxn modelId="{E3DD2F15-3967-4AFF-BEF4-B6849C0F35B9}" type="presOf" srcId="{B94958C6-697D-48DB-AD76-9F372DCC80A3}" destId="{F92B1121-6638-49F6-B175-15EF01CC7C20}" srcOrd="0" destOrd="0" presId="urn:microsoft.com/office/officeart/2005/8/layout/process3"/>
    <dgm:cxn modelId="{9B0EF322-6169-46DB-AAEA-96535972E6D5}" type="presOf" srcId="{E8F4A517-AD49-472C-98B0-53553441D675}" destId="{F7920AE2-501E-4C44-A58E-B054B427AE25}" srcOrd="0" destOrd="0" presId="urn:microsoft.com/office/officeart/2005/8/layout/process3"/>
    <dgm:cxn modelId="{F86F8023-E85A-449F-BDF2-A1E1F68A8F30}" type="presOf" srcId="{1848F490-8EB1-4132-BCDF-A0977F01D96E}" destId="{CB5B5DDA-DCF3-4E33-AFD9-BE4286EAF6FE}" srcOrd="0" destOrd="0" presId="urn:microsoft.com/office/officeart/2005/8/layout/process3"/>
    <dgm:cxn modelId="{59EBC024-BCEC-4698-B38B-9202FBE10A6F}" type="presOf" srcId="{B38D3A1E-710B-427D-93F3-E6CEE8B00664}" destId="{A2631BB2-8430-48CC-8D40-67A948DCF3E7}" srcOrd="1" destOrd="0" presId="urn:microsoft.com/office/officeart/2005/8/layout/process3"/>
    <dgm:cxn modelId="{D02FEC29-894E-4117-A5C3-FE8E91B3CD02}" type="presOf" srcId="{1848F490-8EB1-4132-BCDF-A0977F01D96E}" destId="{9651DABB-FCF2-4730-AD4E-2AB8638274FB}" srcOrd="1" destOrd="0" presId="urn:microsoft.com/office/officeart/2005/8/layout/process3"/>
    <dgm:cxn modelId="{AD60702A-A214-4246-8F99-203C51E75CAF}" srcId="{9F8A97FD-4E13-4616-984E-FD9FF3540E9F}" destId="{1848F490-8EB1-4132-BCDF-A0977F01D96E}" srcOrd="0" destOrd="0" parTransId="{4962551B-42DD-4F08-B034-F7BDE55F91E3}" sibTransId="{C2246B7D-CA4D-4F92-84B1-7E4E7A9A6087}"/>
    <dgm:cxn modelId="{B464F637-0D26-4230-95C4-F2C646FDC1B3}" type="presOf" srcId="{B38D3A1E-710B-427D-93F3-E6CEE8B00664}" destId="{FD262FB6-7A2E-41CB-8F7B-E4A40CE02E40}" srcOrd="0" destOrd="0" presId="urn:microsoft.com/office/officeart/2005/8/layout/process3"/>
    <dgm:cxn modelId="{E87CC939-82F1-4461-8255-15DA73F545D4}" type="presOf" srcId="{0D00ABD3-32CB-43E3-BE6D-0FBB5C0A0089}" destId="{2621CDB9-18E3-4997-8382-E166DC958E4B}" srcOrd="0" destOrd="0" presId="urn:microsoft.com/office/officeart/2005/8/layout/process3"/>
    <dgm:cxn modelId="{39B0CE46-5AD8-4BE8-805E-34E2A7E7BE74}" srcId="{B38D3A1E-710B-427D-93F3-E6CEE8B00664}" destId="{0D00ABD3-32CB-43E3-BE6D-0FBB5C0A0089}" srcOrd="0" destOrd="0" parTransId="{A739DB84-76A4-4D22-8219-5131778B7CF7}" sibTransId="{84A8E067-DAC9-4B2D-933F-B316FC2F9B33}"/>
    <dgm:cxn modelId="{4117804A-8906-4561-9C80-C4586AC3C83A}" srcId="{1848F490-8EB1-4132-BCDF-A0977F01D96E}" destId="{C2360C03-6DC8-4756-907A-18CFB7F0011C}" srcOrd="1" destOrd="0" parTransId="{74E29BD9-66CE-43DE-82D3-F4A3092FD7F9}" sibTransId="{12632388-63F9-45BB-AE9F-9A7B20C7E745}"/>
    <dgm:cxn modelId="{818DD84A-3D29-47E3-8BC8-539A44758DFE}" srcId="{9F8A97FD-4E13-4616-984E-FD9FF3540E9F}" destId="{B38D3A1E-710B-427D-93F3-E6CEE8B00664}" srcOrd="2" destOrd="0" parTransId="{EB5A66A6-ED63-4549-B576-FC9B8FA48F2E}" sibTransId="{CDDA549A-DE79-4360-B9C6-63E7578335D0}"/>
    <dgm:cxn modelId="{88F88F50-D340-4B73-A275-59A8EE145CF0}" srcId="{9F8A97FD-4E13-4616-984E-FD9FF3540E9F}" destId="{9CFD5793-BEBC-4B10-B82A-515C225C26D7}" srcOrd="1" destOrd="0" parTransId="{4FA5B131-1B43-4432-ACFB-DFC66BEA2221}" sibTransId="{E8F4A517-AD49-472C-98B0-53553441D675}"/>
    <dgm:cxn modelId="{A2A31976-00EC-4AD7-B8E2-823F382176F4}" type="presOf" srcId="{9CFD5793-BEBC-4B10-B82A-515C225C26D7}" destId="{7894DDD6-D4BB-4A05-A369-DC40767A3D7B}" srcOrd="0" destOrd="0" presId="urn:microsoft.com/office/officeart/2005/8/layout/process3"/>
    <dgm:cxn modelId="{4FB15478-3101-4891-957E-8D40AEC318F3}" type="presOf" srcId="{9CFD5793-BEBC-4B10-B82A-515C225C26D7}" destId="{CDB9793E-FEA0-4836-BBDC-90FBBF62A0C8}" srcOrd="1" destOrd="0" presId="urn:microsoft.com/office/officeart/2005/8/layout/process3"/>
    <dgm:cxn modelId="{3390B35A-FEDD-4667-982C-C432B01691C8}" type="presOf" srcId="{C2246B7D-CA4D-4F92-84B1-7E4E7A9A6087}" destId="{E9657F73-1700-4D39-9728-3B48974CCEFB}" srcOrd="1" destOrd="0" presId="urn:microsoft.com/office/officeart/2005/8/layout/process3"/>
    <dgm:cxn modelId="{B3DE047C-B3FD-45BB-A4D5-46FA8F42F17E}" srcId="{1848F490-8EB1-4132-BCDF-A0977F01D96E}" destId="{01B80DD8-5C2C-4CCA-A146-71AC10C41989}" srcOrd="0" destOrd="0" parTransId="{2DFE4072-FFB0-4E8D-B81E-15541BF05EF6}" sibTransId="{C40547F8-8AF2-4388-9A14-7CA907ED6712}"/>
    <dgm:cxn modelId="{F5EB478B-F23F-41C7-92F7-01D897FAC233}" type="presOf" srcId="{C2360C03-6DC8-4756-907A-18CFB7F0011C}" destId="{63AAB488-1100-48E4-9DCA-C937B71D07A8}" srcOrd="0" destOrd="1" presId="urn:microsoft.com/office/officeart/2005/8/layout/process3"/>
    <dgm:cxn modelId="{BB796EBB-D0B4-4618-B4DB-7E7B383D0F83}" type="presOf" srcId="{C2246B7D-CA4D-4F92-84B1-7E4E7A9A6087}" destId="{4ED9123D-5667-4BCB-B376-C4440C10EE08}" srcOrd="0" destOrd="0" presId="urn:microsoft.com/office/officeart/2005/8/layout/process3"/>
    <dgm:cxn modelId="{04352CDA-BFC0-49CA-8D95-AB40E31B3FB5}" type="presOf" srcId="{E8F4A517-AD49-472C-98B0-53553441D675}" destId="{2E6C783F-8BFE-4769-A730-7E4A9FECDAC3}" srcOrd="1" destOrd="0" presId="urn:microsoft.com/office/officeart/2005/8/layout/process3"/>
    <dgm:cxn modelId="{AA63DCDA-110F-48F8-950D-3BEFE899EA69}" type="presOf" srcId="{9F8A97FD-4E13-4616-984E-FD9FF3540E9F}" destId="{E957B227-6C3B-4CE4-8884-F46D5992E4C1}" srcOrd="0" destOrd="0" presId="urn:microsoft.com/office/officeart/2005/8/layout/process3"/>
    <dgm:cxn modelId="{D44D2DE8-FE4B-4F98-9AE0-50F0DF71F41B}" type="presOf" srcId="{01B80DD8-5C2C-4CCA-A146-71AC10C41989}" destId="{63AAB488-1100-48E4-9DCA-C937B71D07A8}" srcOrd="0" destOrd="0" presId="urn:microsoft.com/office/officeart/2005/8/layout/process3"/>
    <dgm:cxn modelId="{760B18D2-445D-4877-9A6F-CA7651FDE64A}" type="presParOf" srcId="{E957B227-6C3B-4CE4-8884-F46D5992E4C1}" destId="{C95634F1-BC2B-4913-BFC3-94FCF6B8B223}" srcOrd="0" destOrd="0" presId="urn:microsoft.com/office/officeart/2005/8/layout/process3"/>
    <dgm:cxn modelId="{72A6C698-0F8F-4FB9-95AD-22CF9C1AA57B}" type="presParOf" srcId="{C95634F1-BC2B-4913-BFC3-94FCF6B8B223}" destId="{CB5B5DDA-DCF3-4E33-AFD9-BE4286EAF6FE}" srcOrd="0" destOrd="0" presId="urn:microsoft.com/office/officeart/2005/8/layout/process3"/>
    <dgm:cxn modelId="{FD4840D8-A1C9-4D8E-A0C5-7B06B0772B0D}" type="presParOf" srcId="{C95634F1-BC2B-4913-BFC3-94FCF6B8B223}" destId="{9651DABB-FCF2-4730-AD4E-2AB8638274FB}" srcOrd="1" destOrd="0" presId="urn:microsoft.com/office/officeart/2005/8/layout/process3"/>
    <dgm:cxn modelId="{3832BD13-B235-4431-87EF-D4207ED9FCB4}" type="presParOf" srcId="{C95634F1-BC2B-4913-BFC3-94FCF6B8B223}" destId="{63AAB488-1100-48E4-9DCA-C937B71D07A8}" srcOrd="2" destOrd="0" presId="urn:microsoft.com/office/officeart/2005/8/layout/process3"/>
    <dgm:cxn modelId="{550A52EF-2BD7-4C98-8C60-8456FB9E0CA0}" type="presParOf" srcId="{E957B227-6C3B-4CE4-8884-F46D5992E4C1}" destId="{4ED9123D-5667-4BCB-B376-C4440C10EE08}" srcOrd="1" destOrd="0" presId="urn:microsoft.com/office/officeart/2005/8/layout/process3"/>
    <dgm:cxn modelId="{55AB347C-41BB-409A-9D67-96BDD1F77C56}" type="presParOf" srcId="{4ED9123D-5667-4BCB-B376-C4440C10EE08}" destId="{E9657F73-1700-4D39-9728-3B48974CCEFB}" srcOrd="0" destOrd="0" presId="urn:microsoft.com/office/officeart/2005/8/layout/process3"/>
    <dgm:cxn modelId="{3CEE7416-8D50-42C2-9063-D1D12DC6987B}" type="presParOf" srcId="{E957B227-6C3B-4CE4-8884-F46D5992E4C1}" destId="{9C6C99C3-A555-419A-A9C7-C3B3761F2AFE}" srcOrd="2" destOrd="0" presId="urn:microsoft.com/office/officeart/2005/8/layout/process3"/>
    <dgm:cxn modelId="{8A459D14-166B-4FC9-A01D-33CECC2A3FAB}" type="presParOf" srcId="{9C6C99C3-A555-419A-A9C7-C3B3761F2AFE}" destId="{7894DDD6-D4BB-4A05-A369-DC40767A3D7B}" srcOrd="0" destOrd="0" presId="urn:microsoft.com/office/officeart/2005/8/layout/process3"/>
    <dgm:cxn modelId="{673D2D3D-89A3-40DD-916E-64ACBD9105E0}" type="presParOf" srcId="{9C6C99C3-A555-419A-A9C7-C3B3761F2AFE}" destId="{CDB9793E-FEA0-4836-BBDC-90FBBF62A0C8}" srcOrd="1" destOrd="0" presId="urn:microsoft.com/office/officeart/2005/8/layout/process3"/>
    <dgm:cxn modelId="{3EB24D13-E914-4E15-9546-9B8DC8B4CE16}" type="presParOf" srcId="{9C6C99C3-A555-419A-A9C7-C3B3761F2AFE}" destId="{F92B1121-6638-49F6-B175-15EF01CC7C20}" srcOrd="2" destOrd="0" presId="urn:microsoft.com/office/officeart/2005/8/layout/process3"/>
    <dgm:cxn modelId="{00ED62DA-2D2A-4630-928E-7AA7ED183500}" type="presParOf" srcId="{E957B227-6C3B-4CE4-8884-F46D5992E4C1}" destId="{F7920AE2-501E-4C44-A58E-B054B427AE25}" srcOrd="3" destOrd="0" presId="urn:microsoft.com/office/officeart/2005/8/layout/process3"/>
    <dgm:cxn modelId="{6D2BAB04-8512-4DA3-89C2-DDF55AA338F7}" type="presParOf" srcId="{F7920AE2-501E-4C44-A58E-B054B427AE25}" destId="{2E6C783F-8BFE-4769-A730-7E4A9FECDAC3}" srcOrd="0" destOrd="0" presId="urn:microsoft.com/office/officeart/2005/8/layout/process3"/>
    <dgm:cxn modelId="{C24C8C26-BFB6-4FAC-A738-D991FC5704C2}" type="presParOf" srcId="{E957B227-6C3B-4CE4-8884-F46D5992E4C1}" destId="{7DDC5D5D-7E72-4789-B691-1F41F1CB8264}" srcOrd="4" destOrd="0" presId="urn:microsoft.com/office/officeart/2005/8/layout/process3"/>
    <dgm:cxn modelId="{99768BC8-C3A1-408F-8FE4-4CD0991851AF}" type="presParOf" srcId="{7DDC5D5D-7E72-4789-B691-1F41F1CB8264}" destId="{FD262FB6-7A2E-41CB-8F7B-E4A40CE02E40}" srcOrd="0" destOrd="0" presId="urn:microsoft.com/office/officeart/2005/8/layout/process3"/>
    <dgm:cxn modelId="{0D5BB3BF-E9C1-4791-9859-C1F99CDD707F}" type="presParOf" srcId="{7DDC5D5D-7E72-4789-B691-1F41F1CB8264}" destId="{A2631BB2-8430-48CC-8D40-67A948DCF3E7}" srcOrd="1" destOrd="0" presId="urn:microsoft.com/office/officeart/2005/8/layout/process3"/>
    <dgm:cxn modelId="{BB9D0055-1B9F-431A-A204-AF01F00EC5F5}" type="presParOf" srcId="{7DDC5D5D-7E72-4789-B691-1F41F1CB8264}" destId="{2621CDB9-18E3-4997-8382-E166DC958E4B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52B457E-C503-4CAC-BE0C-D4F130A02B2D}" type="doc">
      <dgm:prSet loTypeId="urn:microsoft.com/office/officeart/2005/8/layout/vList2" loCatId="list" qsTypeId="urn:microsoft.com/office/officeart/2005/8/quickstyle/simple3" qsCatId="simple" csTypeId="urn:microsoft.com/office/officeart/2005/8/colors/colorful2" csCatId="colorful" phldr="1"/>
      <dgm:spPr/>
      <dgm:t>
        <a:bodyPr/>
        <a:lstStyle/>
        <a:p>
          <a:pPr latinLnBrk="1"/>
          <a:endParaRPr lang="ko-KR" altLang="en-US"/>
        </a:p>
      </dgm:t>
    </dgm:pt>
    <dgm:pt modelId="{EA7A4C80-041A-4E70-BC34-C01550964314}">
      <dgm:prSet phldrT="[텍스트]" custT="1"/>
      <dgm:spPr/>
      <dgm:t>
        <a:bodyPr/>
        <a:lstStyle/>
        <a:p>
          <a:pPr latinLnBrk="1"/>
          <a:r>
            <a:rPr lang="en-US" altLang="ko-KR" sz="2400" dirty="0"/>
            <a:t>1) </a:t>
          </a:r>
          <a:r>
            <a:rPr lang="ko-KR" altLang="en-US" sz="2400" dirty="0"/>
            <a:t>투명하고 공정한 직무수행</a:t>
          </a:r>
        </a:p>
      </dgm:t>
    </dgm:pt>
    <dgm:pt modelId="{10F888DB-7BCB-428F-854F-8F10F52C73D9}" type="parTrans" cxnId="{96185D8A-D6C6-4756-BFF3-5F1569CA7A37}">
      <dgm:prSet/>
      <dgm:spPr/>
      <dgm:t>
        <a:bodyPr/>
        <a:lstStyle/>
        <a:p>
          <a:pPr latinLnBrk="1"/>
          <a:endParaRPr lang="ko-KR" altLang="en-US" sz="1400"/>
        </a:p>
      </dgm:t>
    </dgm:pt>
    <dgm:pt modelId="{611A2FBB-268D-4334-B1D0-79E2953E01C0}" type="sibTrans" cxnId="{96185D8A-D6C6-4756-BFF3-5F1569CA7A37}">
      <dgm:prSet/>
      <dgm:spPr/>
      <dgm:t>
        <a:bodyPr/>
        <a:lstStyle/>
        <a:p>
          <a:pPr latinLnBrk="1"/>
          <a:endParaRPr lang="ko-KR" altLang="en-US" sz="1400"/>
        </a:p>
      </dgm:t>
    </dgm:pt>
    <dgm:pt modelId="{EDFCDDFF-03EC-400C-AC42-E51726965BFD}">
      <dgm:prSet phldrT="[텍스트]" custT="1"/>
      <dgm:spPr/>
      <dgm:t>
        <a:bodyPr/>
        <a:lstStyle/>
        <a:p>
          <a:pPr latinLnBrk="1"/>
          <a:r>
            <a:rPr lang="en-US" altLang="ko-KR" sz="2400" dirty="0"/>
            <a:t>2) </a:t>
          </a:r>
          <a:r>
            <a:rPr lang="ko-KR" altLang="en-US" sz="2400" dirty="0"/>
            <a:t>거래처와의 관계유지</a:t>
          </a:r>
        </a:p>
      </dgm:t>
    </dgm:pt>
    <dgm:pt modelId="{555F4FE3-B10E-45A7-ADFC-AC68942161A9}" type="parTrans" cxnId="{1C07E4AA-BA4F-4914-A045-3E3BF5640FB2}">
      <dgm:prSet/>
      <dgm:spPr/>
      <dgm:t>
        <a:bodyPr/>
        <a:lstStyle/>
        <a:p>
          <a:pPr latinLnBrk="1"/>
          <a:endParaRPr lang="ko-KR" altLang="en-US" sz="1400"/>
        </a:p>
      </dgm:t>
    </dgm:pt>
    <dgm:pt modelId="{579960D4-C5FA-4DC6-96E9-82A5CF845570}" type="sibTrans" cxnId="{1C07E4AA-BA4F-4914-A045-3E3BF5640FB2}">
      <dgm:prSet/>
      <dgm:spPr/>
      <dgm:t>
        <a:bodyPr/>
        <a:lstStyle/>
        <a:p>
          <a:pPr latinLnBrk="1"/>
          <a:endParaRPr lang="ko-KR" altLang="en-US" sz="1400"/>
        </a:p>
      </dgm:t>
    </dgm:pt>
    <dgm:pt modelId="{2E7516BF-1F92-4ED8-B66A-F14316DCA585}">
      <dgm:prSet phldrT="[텍스트]" custT="1"/>
      <dgm:spPr/>
      <dgm:t>
        <a:bodyPr/>
        <a:lstStyle/>
        <a:p>
          <a:pPr latinLnBrk="1"/>
          <a:r>
            <a:rPr lang="en-US" altLang="ko-KR" sz="2400" dirty="0"/>
            <a:t>3) </a:t>
          </a:r>
          <a:r>
            <a:rPr lang="ko-KR" altLang="en-US" sz="2400" dirty="0"/>
            <a:t>사익</a:t>
          </a:r>
          <a:r>
            <a:rPr lang="en-US" altLang="ko-KR" sz="2400" dirty="0"/>
            <a:t>(</a:t>
          </a:r>
          <a:r>
            <a:rPr lang="ko-KR" altLang="en-US" sz="2400" dirty="0"/>
            <a:t>私益</a:t>
          </a:r>
          <a:r>
            <a:rPr lang="en-US" altLang="ko-KR" sz="2400" dirty="0"/>
            <a:t>) </a:t>
          </a:r>
          <a:r>
            <a:rPr lang="ko-KR" altLang="en-US" sz="2400" dirty="0"/>
            <a:t>취득 금지</a:t>
          </a:r>
        </a:p>
      </dgm:t>
    </dgm:pt>
    <dgm:pt modelId="{30774F3D-DEF5-47AD-8C46-74E10BE08229}" type="parTrans" cxnId="{18FDCC6F-8077-40D2-B9DA-A382D5CD8885}">
      <dgm:prSet/>
      <dgm:spPr/>
      <dgm:t>
        <a:bodyPr/>
        <a:lstStyle/>
        <a:p>
          <a:pPr latinLnBrk="1"/>
          <a:endParaRPr lang="ko-KR" altLang="en-US" sz="1400"/>
        </a:p>
      </dgm:t>
    </dgm:pt>
    <dgm:pt modelId="{11C2C14E-4EC2-4855-BEAC-2B6EC116D3D1}" type="sibTrans" cxnId="{18FDCC6F-8077-40D2-B9DA-A382D5CD8885}">
      <dgm:prSet/>
      <dgm:spPr/>
      <dgm:t>
        <a:bodyPr/>
        <a:lstStyle/>
        <a:p>
          <a:pPr latinLnBrk="1"/>
          <a:endParaRPr lang="ko-KR" altLang="en-US" sz="1400"/>
        </a:p>
      </dgm:t>
    </dgm:pt>
    <dgm:pt modelId="{87205382-724F-4D77-965F-2C00355982FF}">
      <dgm:prSet phldrT="[텍스트]" custT="1"/>
      <dgm:spPr/>
      <dgm:t>
        <a:bodyPr/>
        <a:lstStyle/>
        <a:p>
          <a:pPr latinLnBrk="1"/>
          <a:r>
            <a:rPr lang="en-US" altLang="ko-KR" sz="2400" dirty="0"/>
            <a:t>4) </a:t>
          </a:r>
          <a:r>
            <a:rPr lang="ko-KR" altLang="en-US" sz="2400" dirty="0"/>
            <a:t>회사 정보 보호</a:t>
          </a:r>
        </a:p>
      </dgm:t>
    </dgm:pt>
    <dgm:pt modelId="{098602B1-2C7A-4938-9020-E3F9F88FAFCF}" type="parTrans" cxnId="{2420BD6E-6CC3-49DA-B035-3FBBE1535A31}">
      <dgm:prSet/>
      <dgm:spPr/>
      <dgm:t>
        <a:bodyPr/>
        <a:lstStyle/>
        <a:p>
          <a:pPr latinLnBrk="1"/>
          <a:endParaRPr lang="ko-KR" altLang="en-US" sz="1400"/>
        </a:p>
      </dgm:t>
    </dgm:pt>
    <dgm:pt modelId="{EE73A89A-4953-4734-8630-11B8299938E2}" type="sibTrans" cxnId="{2420BD6E-6CC3-49DA-B035-3FBBE1535A31}">
      <dgm:prSet/>
      <dgm:spPr/>
      <dgm:t>
        <a:bodyPr/>
        <a:lstStyle/>
        <a:p>
          <a:pPr latinLnBrk="1"/>
          <a:endParaRPr lang="ko-KR" altLang="en-US" sz="1400"/>
        </a:p>
      </dgm:t>
    </dgm:pt>
    <dgm:pt modelId="{F504D84D-C152-488C-86EE-1AA5B2282884}" type="pres">
      <dgm:prSet presAssocID="{752B457E-C503-4CAC-BE0C-D4F130A02B2D}" presName="linear" presStyleCnt="0">
        <dgm:presLayoutVars>
          <dgm:animLvl val="lvl"/>
          <dgm:resizeHandles val="exact"/>
        </dgm:presLayoutVars>
      </dgm:prSet>
      <dgm:spPr/>
    </dgm:pt>
    <dgm:pt modelId="{D87E1C9B-A693-46EA-BD8C-E02C0A122EC8}" type="pres">
      <dgm:prSet presAssocID="{EA7A4C80-041A-4E70-BC34-C01550964314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0C826F25-A013-4C4C-AF23-D6B236325F3A}" type="pres">
      <dgm:prSet presAssocID="{611A2FBB-268D-4334-B1D0-79E2953E01C0}" presName="spacer" presStyleCnt="0"/>
      <dgm:spPr/>
    </dgm:pt>
    <dgm:pt modelId="{A8ADC0B2-482C-4D82-86D9-A210B53F9332}" type="pres">
      <dgm:prSet presAssocID="{EDFCDDFF-03EC-400C-AC42-E51726965BFD}" presName="parentText" presStyleLbl="node1" presStyleIdx="1" presStyleCnt="4" custLinFactNeighborY="-23765">
        <dgm:presLayoutVars>
          <dgm:chMax val="0"/>
          <dgm:bulletEnabled val="1"/>
        </dgm:presLayoutVars>
      </dgm:prSet>
      <dgm:spPr/>
    </dgm:pt>
    <dgm:pt modelId="{F32043C7-3D59-4E1B-AE6E-599C4D7459E2}" type="pres">
      <dgm:prSet presAssocID="{579960D4-C5FA-4DC6-96E9-82A5CF845570}" presName="spacer" presStyleCnt="0"/>
      <dgm:spPr/>
    </dgm:pt>
    <dgm:pt modelId="{8E402459-E9EC-4F76-BA3D-C0124CE12E42}" type="pres">
      <dgm:prSet presAssocID="{2E7516BF-1F92-4ED8-B66A-F14316DCA585}" presName="parentText" presStyleLbl="node1" presStyleIdx="2" presStyleCnt="4" custLinFactNeighborX="-1370">
        <dgm:presLayoutVars>
          <dgm:chMax val="0"/>
          <dgm:bulletEnabled val="1"/>
        </dgm:presLayoutVars>
      </dgm:prSet>
      <dgm:spPr/>
    </dgm:pt>
    <dgm:pt modelId="{5A07CFA6-0112-4BCF-8476-7B141512D361}" type="pres">
      <dgm:prSet presAssocID="{11C2C14E-4EC2-4855-BEAC-2B6EC116D3D1}" presName="spacer" presStyleCnt="0"/>
      <dgm:spPr/>
    </dgm:pt>
    <dgm:pt modelId="{B4B552C3-A5ED-42EC-90B5-65084244C539}" type="pres">
      <dgm:prSet presAssocID="{87205382-724F-4D77-965F-2C00355982FF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9C140440-A37D-4832-8965-5227D0DE9BDC}" type="presOf" srcId="{EA7A4C80-041A-4E70-BC34-C01550964314}" destId="{D87E1C9B-A693-46EA-BD8C-E02C0A122EC8}" srcOrd="0" destOrd="0" presId="urn:microsoft.com/office/officeart/2005/8/layout/vList2"/>
    <dgm:cxn modelId="{2420BD6E-6CC3-49DA-B035-3FBBE1535A31}" srcId="{752B457E-C503-4CAC-BE0C-D4F130A02B2D}" destId="{87205382-724F-4D77-965F-2C00355982FF}" srcOrd="3" destOrd="0" parTransId="{098602B1-2C7A-4938-9020-E3F9F88FAFCF}" sibTransId="{EE73A89A-4953-4734-8630-11B8299938E2}"/>
    <dgm:cxn modelId="{18FDCC6F-8077-40D2-B9DA-A382D5CD8885}" srcId="{752B457E-C503-4CAC-BE0C-D4F130A02B2D}" destId="{2E7516BF-1F92-4ED8-B66A-F14316DCA585}" srcOrd="2" destOrd="0" parTransId="{30774F3D-DEF5-47AD-8C46-74E10BE08229}" sibTransId="{11C2C14E-4EC2-4855-BEAC-2B6EC116D3D1}"/>
    <dgm:cxn modelId="{96185D8A-D6C6-4756-BFF3-5F1569CA7A37}" srcId="{752B457E-C503-4CAC-BE0C-D4F130A02B2D}" destId="{EA7A4C80-041A-4E70-BC34-C01550964314}" srcOrd="0" destOrd="0" parTransId="{10F888DB-7BCB-428F-854F-8F10F52C73D9}" sibTransId="{611A2FBB-268D-4334-B1D0-79E2953E01C0}"/>
    <dgm:cxn modelId="{1C07E4AA-BA4F-4914-A045-3E3BF5640FB2}" srcId="{752B457E-C503-4CAC-BE0C-D4F130A02B2D}" destId="{EDFCDDFF-03EC-400C-AC42-E51726965BFD}" srcOrd="1" destOrd="0" parTransId="{555F4FE3-B10E-45A7-ADFC-AC68942161A9}" sibTransId="{579960D4-C5FA-4DC6-96E9-82A5CF845570}"/>
    <dgm:cxn modelId="{F598F1B0-6481-4396-AFA8-9A7EE475E0F8}" type="presOf" srcId="{87205382-724F-4D77-965F-2C00355982FF}" destId="{B4B552C3-A5ED-42EC-90B5-65084244C539}" srcOrd="0" destOrd="0" presId="urn:microsoft.com/office/officeart/2005/8/layout/vList2"/>
    <dgm:cxn modelId="{27A574B4-F5C3-49BB-BD75-085956266929}" type="presOf" srcId="{EDFCDDFF-03EC-400C-AC42-E51726965BFD}" destId="{A8ADC0B2-482C-4D82-86D9-A210B53F9332}" srcOrd="0" destOrd="0" presId="urn:microsoft.com/office/officeart/2005/8/layout/vList2"/>
    <dgm:cxn modelId="{1C6416B9-83B3-4DF2-9E4F-668D4371BB4B}" type="presOf" srcId="{752B457E-C503-4CAC-BE0C-D4F130A02B2D}" destId="{F504D84D-C152-488C-86EE-1AA5B2282884}" srcOrd="0" destOrd="0" presId="urn:microsoft.com/office/officeart/2005/8/layout/vList2"/>
    <dgm:cxn modelId="{890378C0-B6BD-40E6-9571-51C0F5162B65}" type="presOf" srcId="{2E7516BF-1F92-4ED8-B66A-F14316DCA585}" destId="{8E402459-E9EC-4F76-BA3D-C0124CE12E42}" srcOrd="0" destOrd="0" presId="urn:microsoft.com/office/officeart/2005/8/layout/vList2"/>
    <dgm:cxn modelId="{57C04B82-DE48-4075-869C-5B7CE04CAB98}" type="presParOf" srcId="{F504D84D-C152-488C-86EE-1AA5B2282884}" destId="{D87E1C9B-A693-46EA-BD8C-E02C0A122EC8}" srcOrd="0" destOrd="0" presId="urn:microsoft.com/office/officeart/2005/8/layout/vList2"/>
    <dgm:cxn modelId="{18139B60-5C16-4DB4-B1BE-91F721F6F07F}" type="presParOf" srcId="{F504D84D-C152-488C-86EE-1AA5B2282884}" destId="{0C826F25-A013-4C4C-AF23-D6B236325F3A}" srcOrd="1" destOrd="0" presId="urn:microsoft.com/office/officeart/2005/8/layout/vList2"/>
    <dgm:cxn modelId="{28512D49-0125-40C8-B6B2-8EE1F1D6B228}" type="presParOf" srcId="{F504D84D-C152-488C-86EE-1AA5B2282884}" destId="{A8ADC0B2-482C-4D82-86D9-A210B53F9332}" srcOrd="2" destOrd="0" presId="urn:microsoft.com/office/officeart/2005/8/layout/vList2"/>
    <dgm:cxn modelId="{A840150C-E008-4349-98EC-9887EFEE54F3}" type="presParOf" srcId="{F504D84D-C152-488C-86EE-1AA5B2282884}" destId="{F32043C7-3D59-4E1B-AE6E-599C4D7459E2}" srcOrd="3" destOrd="0" presId="urn:microsoft.com/office/officeart/2005/8/layout/vList2"/>
    <dgm:cxn modelId="{EAB6813B-D8F7-48B6-92AD-4B54AC7182D6}" type="presParOf" srcId="{F504D84D-C152-488C-86EE-1AA5B2282884}" destId="{8E402459-E9EC-4F76-BA3D-C0124CE12E42}" srcOrd="4" destOrd="0" presId="urn:microsoft.com/office/officeart/2005/8/layout/vList2"/>
    <dgm:cxn modelId="{7F2CBC48-B805-46EF-ADC4-2D456D9615E0}" type="presParOf" srcId="{F504D84D-C152-488C-86EE-1AA5B2282884}" destId="{5A07CFA6-0112-4BCF-8476-7B141512D361}" srcOrd="5" destOrd="0" presId="urn:microsoft.com/office/officeart/2005/8/layout/vList2"/>
    <dgm:cxn modelId="{8185D2E7-DF43-40FB-8E2E-88DA31C60A26}" type="presParOf" srcId="{F504D84D-C152-488C-86EE-1AA5B2282884}" destId="{B4B552C3-A5ED-42EC-90B5-65084244C539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F416EE7-267F-4AF4-BE56-B4AF2E07E21C}" type="doc">
      <dgm:prSet loTypeId="urn:microsoft.com/office/officeart/2005/8/layout/bProcess4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pPr latinLnBrk="1"/>
          <a:endParaRPr lang="ko-KR" altLang="en-US"/>
        </a:p>
      </dgm:t>
    </dgm:pt>
    <dgm:pt modelId="{63C1C56E-8FB2-44BE-8E4C-39A3C9F25364}">
      <dgm:prSet phldrT="[텍스트]"/>
      <dgm:spPr/>
      <dgm:t>
        <a:bodyPr/>
        <a:lstStyle/>
        <a:p>
          <a:pPr latinLnBrk="1"/>
          <a:r>
            <a:rPr lang="en-US" altLang="ko-KR" dirty="0">
              <a:solidFill>
                <a:schemeClr val="tx1"/>
              </a:solidFill>
              <a:latin typeface="+mn-ea"/>
              <a:ea typeface="+mn-ea"/>
            </a:rPr>
            <a:t>1. </a:t>
          </a:r>
          <a:r>
            <a:rPr lang="ko-KR" altLang="en-US" dirty="0">
              <a:solidFill>
                <a:schemeClr val="tx1"/>
              </a:solidFill>
              <a:latin typeface="+mn-ea"/>
              <a:ea typeface="+mn-ea"/>
            </a:rPr>
            <a:t>내 행동이 과연 </a:t>
          </a:r>
          <a:r>
            <a:rPr lang="ko-KR" altLang="en-US" b="1" u="sng" dirty="0">
              <a:solidFill>
                <a:schemeClr val="tx1"/>
              </a:solidFill>
              <a:latin typeface="+mn-ea"/>
              <a:ea typeface="+mn-ea"/>
            </a:rPr>
            <a:t>합법적</a:t>
          </a:r>
          <a:r>
            <a:rPr lang="ko-KR" altLang="en-US" b="1" dirty="0">
              <a:solidFill>
                <a:schemeClr val="tx1"/>
              </a:solidFill>
              <a:latin typeface="+mn-ea"/>
              <a:ea typeface="+mn-ea"/>
            </a:rPr>
            <a:t>인가</a:t>
          </a:r>
          <a:r>
            <a:rPr lang="en-US" altLang="ko-KR" b="1" dirty="0">
              <a:solidFill>
                <a:schemeClr val="tx1"/>
              </a:solidFill>
              <a:latin typeface="+mn-ea"/>
              <a:ea typeface="+mn-ea"/>
            </a:rPr>
            <a:t>?</a:t>
          </a:r>
          <a:endParaRPr lang="ko-KR" altLang="en-US" b="1" dirty="0">
            <a:solidFill>
              <a:schemeClr val="tx1"/>
            </a:solidFill>
            <a:latin typeface="+mn-ea"/>
            <a:ea typeface="+mn-ea"/>
          </a:endParaRPr>
        </a:p>
      </dgm:t>
    </dgm:pt>
    <dgm:pt modelId="{BE4FDBAE-D77A-4C8B-A20E-9FF9904358E7}" type="parTrans" cxnId="{7D8F4635-35A7-4850-9C9C-46AD56DF2D2D}">
      <dgm:prSet/>
      <dgm:spPr/>
      <dgm:t>
        <a:bodyPr/>
        <a:lstStyle/>
        <a:p>
          <a:pPr latinLnBrk="1"/>
          <a:endParaRPr lang="ko-KR" altLang="en-US">
            <a:solidFill>
              <a:schemeClr val="tx1"/>
            </a:solidFill>
          </a:endParaRPr>
        </a:p>
      </dgm:t>
    </dgm:pt>
    <dgm:pt modelId="{2661EDD8-02C6-42E9-9980-32C4E50EC2DD}" type="sibTrans" cxnId="{7D8F4635-35A7-4850-9C9C-46AD56DF2D2D}">
      <dgm:prSet/>
      <dgm:spPr/>
      <dgm:t>
        <a:bodyPr/>
        <a:lstStyle/>
        <a:p>
          <a:pPr latinLnBrk="1"/>
          <a:endParaRPr lang="ko-KR" altLang="en-US">
            <a:solidFill>
              <a:schemeClr val="tx1"/>
            </a:solidFill>
          </a:endParaRPr>
        </a:p>
      </dgm:t>
    </dgm:pt>
    <dgm:pt modelId="{4AB88BE2-BA8F-4E6D-8551-6B7FEBAC79A7}">
      <dgm:prSet phldrT="[텍스트]"/>
      <dgm:spPr/>
      <dgm:t>
        <a:bodyPr/>
        <a:lstStyle/>
        <a:p>
          <a:pPr latinLnBrk="1"/>
          <a:r>
            <a:rPr lang="en-US" altLang="ko-KR" dirty="0">
              <a:solidFill>
                <a:schemeClr val="tx1"/>
              </a:solidFill>
            </a:rPr>
            <a:t>2. </a:t>
          </a:r>
          <a:r>
            <a:rPr lang="ko-KR" altLang="en-US" dirty="0">
              <a:solidFill>
                <a:schemeClr val="tx1"/>
              </a:solidFill>
            </a:rPr>
            <a:t>내가 과연 공명 정대하고 </a:t>
          </a:r>
          <a:r>
            <a:rPr lang="ko-KR" altLang="en-US" b="1" u="sng" dirty="0">
              <a:solidFill>
                <a:schemeClr val="tx1"/>
              </a:solidFill>
            </a:rPr>
            <a:t>정직한 일</a:t>
          </a:r>
          <a:r>
            <a:rPr lang="ko-KR" altLang="en-US" dirty="0">
              <a:solidFill>
                <a:schemeClr val="tx1"/>
              </a:solidFill>
            </a:rPr>
            <a:t>을 하고 있는 </a:t>
          </a:r>
          <a:r>
            <a:rPr lang="ko-KR" altLang="en-US" b="1" dirty="0">
              <a:solidFill>
                <a:schemeClr val="tx1"/>
              </a:solidFill>
            </a:rPr>
            <a:t>것인가</a:t>
          </a:r>
          <a:r>
            <a:rPr lang="en-US" altLang="ko-KR" b="1" dirty="0">
              <a:solidFill>
                <a:schemeClr val="tx1"/>
              </a:solidFill>
            </a:rPr>
            <a:t>?</a:t>
          </a:r>
          <a:endParaRPr lang="ko-KR" altLang="en-US" b="1" dirty="0">
            <a:solidFill>
              <a:schemeClr val="tx1"/>
            </a:solidFill>
          </a:endParaRPr>
        </a:p>
      </dgm:t>
    </dgm:pt>
    <dgm:pt modelId="{A706671E-7D0B-43F4-95B5-0B7AFDEAC2A2}" type="parTrans" cxnId="{D26358F4-5FCD-4904-A538-4B3D2381FA16}">
      <dgm:prSet/>
      <dgm:spPr/>
      <dgm:t>
        <a:bodyPr/>
        <a:lstStyle/>
        <a:p>
          <a:pPr latinLnBrk="1"/>
          <a:endParaRPr lang="ko-KR" altLang="en-US">
            <a:solidFill>
              <a:schemeClr val="tx1"/>
            </a:solidFill>
          </a:endParaRPr>
        </a:p>
      </dgm:t>
    </dgm:pt>
    <dgm:pt modelId="{86764777-8C3F-4233-BBD5-DE984E33057C}" type="sibTrans" cxnId="{D26358F4-5FCD-4904-A538-4B3D2381FA16}">
      <dgm:prSet/>
      <dgm:spPr/>
      <dgm:t>
        <a:bodyPr/>
        <a:lstStyle/>
        <a:p>
          <a:pPr latinLnBrk="1"/>
          <a:endParaRPr lang="ko-KR" altLang="en-US">
            <a:solidFill>
              <a:schemeClr val="tx1"/>
            </a:solidFill>
          </a:endParaRPr>
        </a:p>
      </dgm:t>
    </dgm:pt>
    <dgm:pt modelId="{6599AE73-FDC3-4E02-85BF-05E19ED4482F}">
      <dgm:prSet phldrT="[텍스트]"/>
      <dgm:spPr/>
      <dgm:t>
        <a:bodyPr/>
        <a:lstStyle/>
        <a:p>
          <a:pPr latinLnBrk="1"/>
          <a:r>
            <a:rPr lang="en-US" altLang="ko-KR" dirty="0">
              <a:solidFill>
                <a:schemeClr val="tx1"/>
              </a:solidFill>
            </a:rPr>
            <a:t>3. </a:t>
          </a:r>
          <a:r>
            <a:rPr lang="ko-KR" altLang="en-US" dirty="0">
              <a:solidFill>
                <a:schemeClr val="tx1"/>
              </a:solidFill>
            </a:rPr>
            <a:t>내 행동이 시간이 지나도 </a:t>
          </a:r>
          <a:r>
            <a:rPr lang="ko-KR" altLang="en-US" b="1" u="sng" dirty="0">
              <a:solidFill>
                <a:schemeClr val="tx1"/>
              </a:solidFill>
            </a:rPr>
            <a:t>과연 옳은 것</a:t>
          </a:r>
          <a:r>
            <a:rPr lang="ko-KR" altLang="en-US" b="1" dirty="0">
              <a:solidFill>
                <a:schemeClr val="tx1"/>
              </a:solidFill>
            </a:rPr>
            <a:t>으로 </a:t>
          </a:r>
          <a:r>
            <a:rPr lang="ko-KR" altLang="en-US" dirty="0">
              <a:solidFill>
                <a:schemeClr val="tx1"/>
              </a:solidFill>
            </a:rPr>
            <a:t>여겨질 </a:t>
          </a:r>
          <a:r>
            <a:rPr lang="ko-KR" altLang="en-US" b="1" dirty="0">
              <a:solidFill>
                <a:schemeClr val="tx1"/>
              </a:solidFill>
            </a:rPr>
            <a:t>것인가</a:t>
          </a:r>
          <a:r>
            <a:rPr lang="en-US" altLang="ko-KR" b="1" dirty="0">
              <a:solidFill>
                <a:schemeClr val="tx1"/>
              </a:solidFill>
            </a:rPr>
            <a:t>?</a:t>
          </a:r>
          <a:endParaRPr lang="ko-KR" altLang="en-US" b="1" dirty="0">
            <a:solidFill>
              <a:schemeClr val="tx1"/>
            </a:solidFill>
          </a:endParaRPr>
        </a:p>
      </dgm:t>
    </dgm:pt>
    <dgm:pt modelId="{6F3DBC5B-9374-4CA4-B89A-675FB951DC97}" type="parTrans" cxnId="{064BA4FC-AB20-46DB-B32E-4447A5267A5B}">
      <dgm:prSet/>
      <dgm:spPr/>
      <dgm:t>
        <a:bodyPr/>
        <a:lstStyle/>
        <a:p>
          <a:pPr latinLnBrk="1"/>
          <a:endParaRPr lang="ko-KR" altLang="en-US">
            <a:solidFill>
              <a:schemeClr val="tx1"/>
            </a:solidFill>
          </a:endParaRPr>
        </a:p>
      </dgm:t>
    </dgm:pt>
    <dgm:pt modelId="{127DFCE3-1FAC-4BAF-AF7D-8FB5CFCAD9AE}" type="sibTrans" cxnId="{064BA4FC-AB20-46DB-B32E-4447A5267A5B}">
      <dgm:prSet/>
      <dgm:spPr/>
      <dgm:t>
        <a:bodyPr/>
        <a:lstStyle/>
        <a:p>
          <a:pPr latinLnBrk="1"/>
          <a:endParaRPr lang="ko-KR" altLang="en-US">
            <a:solidFill>
              <a:schemeClr val="tx1"/>
            </a:solidFill>
          </a:endParaRPr>
        </a:p>
      </dgm:t>
    </dgm:pt>
    <dgm:pt modelId="{9DECCEC2-5A97-437D-83E8-9DD8D0104AB9}">
      <dgm:prSet phldrT="[텍스트]"/>
      <dgm:spPr/>
      <dgm:t>
        <a:bodyPr/>
        <a:lstStyle/>
        <a:p>
          <a:pPr latinLnBrk="1"/>
          <a:r>
            <a:rPr lang="en-US" altLang="ko-KR" dirty="0">
              <a:solidFill>
                <a:schemeClr val="tx1"/>
              </a:solidFill>
            </a:rPr>
            <a:t>6. </a:t>
          </a:r>
          <a:r>
            <a:rPr lang="ko-KR" altLang="en-US" dirty="0">
              <a:solidFill>
                <a:schemeClr val="tx1"/>
              </a:solidFill>
            </a:rPr>
            <a:t>나중에 </a:t>
          </a:r>
          <a:r>
            <a:rPr lang="ko-KR" altLang="en-US" b="1" u="sng" dirty="0">
              <a:solidFill>
                <a:schemeClr val="tx1"/>
              </a:solidFill>
            </a:rPr>
            <a:t>스스로</a:t>
          </a:r>
          <a:r>
            <a:rPr lang="ko-KR" altLang="en-US" dirty="0">
              <a:solidFill>
                <a:schemeClr val="tx1"/>
              </a:solidFill>
            </a:rPr>
            <a:t>에 대해 </a:t>
          </a:r>
          <a:r>
            <a:rPr lang="ko-KR" altLang="en-US" b="1" u="sng" dirty="0">
              <a:solidFill>
                <a:schemeClr val="tx1"/>
              </a:solidFill>
            </a:rPr>
            <a:t>나는 어떻게</a:t>
          </a:r>
          <a:r>
            <a:rPr lang="ko-KR" altLang="en-US" dirty="0">
              <a:solidFill>
                <a:schemeClr val="tx1"/>
              </a:solidFill>
            </a:rPr>
            <a:t> 느낄 </a:t>
          </a:r>
          <a:r>
            <a:rPr lang="ko-KR" altLang="en-US" b="1" dirty="0">
              <a:solidFill>
                <a:schemeClr val="tx1"/>
              </a:solidFill>
            </a:rPr>
            <a:t>것인가</a:t>
          </a:r>
          <a:r>
            <a:rPr lang="en-US" altLang="ko-KR" b="1" dirty="0">
              <a:solidFill>
                <a:schemeClr val="tx1"/>
              </a:solidFill>
            </a:rPr>
            <a:t>?</a:t>
          </a:r>
          <a:endParaRPr lang="ko-KR" altLang="en-US" b="1" dirty="0">
            <a:solidFill>
              <a:schemeClr val="tx1"/>
            </a:solidFill>
          </a:endParaRPr>
        </a:p>
      </dgm:t>
    </dgm:pt>
    <dgm:pt modelId="{279370E0-2904-4F08-94BB-2E1DFD998ABB}" type="parTrans" cxnId="{35E0CDC3-4A4E-4EBE-8A30-DB5463A418B4}">
      <dgm:prSet/>
      <dgm:spPr/>
      <dgm:t>
        <a:bodyPr/>
        <a:lstStyle/>
        <a:p>
          <a:pPr latinLnBrk="1"/>
          <a:endParaRPr lang="ko-KR" altLang="en-US">
            <a:solidFill>
              <a:schemeClr val="tx1"/>
            </a:solidFill>
          </a:endParaRPr>
        </a:p>
      </dgm:t>
    </dgm:pt>
    <dgm:pt modelId="{B248E829-21A3-4A9B-8FCA-530062056D02}" type="sibTrans" cxnId="{35E0CDC3-4A4E-4EBE-8A30-DB5463A418B4}">
      <dgm:prSet/>
      <dgm:spPr/>
      <dgm:t>
        <a:bodyPr/>
        <a:lstStyle/>
        <a:p>
          <a:pPr latinLnBrk="1"/>
          <a:endParaRPr lang="ko-KR" altLang="en-US">
            <a:solidFill>
              <a:schemeClr val="tx1"/>
            </a:solidFill>
          </a:endParaRPr>
        </a:p>
      </dgm:t>
    </dgm:pt>
    <dgm:pt modelId="{3C874707-BA3E-4BB1-81D4-B4D697BC6BA4}">
      <dgm:prSet phldrT="[텍스트]"/>
      <dgm:spPr/>
      <dgm:t>
        <a:bodyPr/>
        <a:lstStyle/>
        <a:p>
          <a:pPr latinLnBrk="1"/>
          <a:r>
            <a:rPr lang="en-US" altLang="ko-KR" b="0" u="none" dirty="0">
              <a:solidFill>
                <a:schemeClr val="tx1"/>
              </a:solidFill>
            </a:rPr>
            <a:t>5. </a:t>
          </a:r>
          <a:r>
            <a:rPr lang="ko-KR" altLang="en-US" b="1" u="sng" dirty="0">
              <a:solidFill>
                <a:schemeClr val="tx1"/>
              </a:solidFill>
            </a:rPr>
            <a:t>신문에</a:t>
          </a:r>
          <a:r>
            <a:rPr lang="ko-KR" altLang="en-US" dirty="0">
              <a:solidFill>
                <a:schemeClr val="tx1"/>
              </a:solidFill>
            </a:rPr>
            <a:t> 실린다면 이것이 </a:t>
          </a:r>
          <a:r>
            <a:rPr lang="ko-KR" altLang="en-US" b="1" u="sng" dirty="0">
              <a:solidFill>
                <a:schemeClr val="tx1"/>
              </a:solidFill>
            </a:rPr>
            <a:t>어떻게</a:t>
          </a:r>
          <a:r>
            <a:rPr lang="ko-KR" altLang="en-US" b="1" dirty="0">
              <a:solidFill>
                <a:schemeClr val="tx1"/>
              </a:solidFill>
            </a:rPr>
            <a:t> 보일까</a:t>
          </a:r>
          <a:r>
            <a:rPr lang="en-US" altLang="ko-KR" b="1" dirty="0">
              <a:solidFill>
                <a:schemeClr val="tx1"/>
              </a:solidFill>
            </a:rPr>
            <a:t>?</a:t>
          </a:r>
          <a:endParaRPr lang="ko-KR" altLang="en-US" b="1" dirty="0">
            <a:solidFill>
              <a:schemeClr val="tx1"/>
            </a:solidFill>
          </a:endParaRPr>
        </a:p>
      </dgm:t>
    </dgm:pt>
    <dgm:pt modelId="{243D6B19-0157-448A-9062-6558509CAFB1}" type="parTrans" cxnId="{89A10DBC-C246-48A3-9D2C-3A9A601FEFE9}">
      <dgm:prSet/>
      <dgm:spPr/>
      <dgm:t>
        <a:bodyPr/>
        <a:lstStyle/>
        <a:p>
          <a:pPr latinLnBrk="1"/>
          <a:endParaRPr lang="ko-KR" altLang="en-US">
            <a:solidFill>
              <a:schemeClr val="tx1"/>
            </a:solidFill>
          </a:endParaRPr>
        </a:p>
      </dgm:t>
    </dgm:pt>
    <dgm:pt modelId="{4E8CB1CE-ED57-42FD-BBBE-7D3C8D1D053D}" type="sibTrans" cxnId="{89A10DBC-C246-48A3-9D2C-3A9A601FEFE9}">
      <dgm:prSet/>
      <dgm:spPr/>
      <dgm:t>
        <a:bodyPr/>
        <a:lstStyle/>
        <a:p>
          <a:pPr latinLnBrk="1"/>
          <a:endParaRPr lang="ko-KR" altLang="en-US">
            <a:solidFill>
              <a:schemeClr val="tx1"/>
            </a:solidFill>
          </a:endParaRPr>
        </a:p>
      </dgm:t>
    </dgm:pt>
    <dgm:pt modelId="{F1571B57-75E4-4CC0-9B4C-AE99C986F307}">
      <dgm:prSet phldrT="[텍스트]"/>
      <dgm:spPr/>
      <dgm:t>
        <a:bodyPr/>
        <a:lstStyle/>
        <a:p>
          <a:pPr latinLnBrk="1"/>
          <a:r>
            <a:rPr lang="en-US" altLang="ko-KR" dirty="0">
              <a:solidFill>
                <a:schemeClr val="tx1"/>
              </a:solidFill>
            </a:rPr>
            <a:t>4. </a:t>
          </a:r>
          <a:r>
            <a:rPr lang="ko-KR" altLang="en-US" dirty="0">
              <a:solidFill>
                <a:schemeClr val="tx1"/>
              </a:solidFill>
            </a:rPr>
            <a:t>나는 오늘 밤 </a:t>
          </a:r>
          <a:r>
            <a:rPr lang="ko-KR" altLang="en-US" b="1" u="sng" dirty="0">
              <a:solidFill>
                <a:schemeClr val="tx1"/>
              </a:solidFill>
            </a:rPr>
            <a:t>잠을 푹 잘 수</a:t>
          </a:r>
          <a:r>
            <a:rPr lang="ko-KR" altLang="en-US" b="1" dirty="0">
              <a:solidFill>
                <a:schemeClr val="tx1"/>
              </a:solidFill>
            </a:rPr>
            <a:t> 있을까</a:t>
          </a:r>
          <a:r>
            <a:rPr lang="en-US" altLang="ko-KR" b="1" dirty="0">
              <a:solidFill>
                <a:schemeClr val="tx1"/>
              </a:solidFill>
            </a:rPr>
            <a:t>?</a:t>
          </a:r>
          <a:endParaRPr lang="ko-KR" altLang="en-US" b="1" dirty="0">
            <a:solidFill>
              <a:schemeClr val="tx1"/>
            </a:solidFill>
          </a:endParaRPr>
        </a:p>
      </dgm:t>
    </dgm:pt>
    <dgm:pt modelId="{D31C6A4A-FF6C-4B4F-8C35-29E2A18AD332}" type="parTrans" cxnId="{D11BA431-C46D-465A-B0CC-19ADEB219C6F}">
      <dgm:prSet/>
      <dgm:spPr/>
      <dgm:t>
        <a:bodyPr/>
        <a:lstStyle/>
        <a:p>
          <a:pPr latinLnBrk="1"/>
          <a:endParaRPr lang="ko-KR" altLang="en-US">
            <a:solidFill>
              <a:schemeClr val="tx1"/>
            </a:solidFill>
          </a:endParaRPr>
        </a:p>
      </dgm:t>
    </dgm:pt>
    <dgm:pt modelId="{6DA156DC-0D49-4B0C-B5B3-DDF26ED1435D}" type="sibTrans" cxnId="{D11BA431-C46D-465A-B0CC-19ADEB219C6F}">
      <dgm:prSet/>
      <dgm:spPr/>
      <dgm:t>
        <a:bodyPr/>
        <a:lstStyle/>
        <a:p>
          <a:pPr latinLnBrk="1"/>
          <a:endParaRPr lang="ko-KR" altLang="en-US">
            <a:solidFill>
              <a:schemeClr val="tx1"/>
            </a:solidFill>
          </a:endParaRPr>
        </a:p>
      </dgm:t>
    </dgm:pt>
    <dgm:pt modelId="{5F34CA55-3DB1-4340-8549-B7EAF409BA88}">
      <dgm:prSet phldrT="[텍스트]"/>
      <dgm:spPr/>
      <dgm:t>
        <a:bodyPr/>
        <a:lstStyle/>
        <a:p>
          <a:pPr latinLnBrk="1"/>
          <a:r>
            <a:rPr lang="en-US" altLang="ko-KR" dirty="0">
              <a:solidFill>
                <a:schemeClr val="tx1"/>
              </a:solidFill>
            </a:rPr>
            <a:t>7. </a:t>
          </a:r>
          <a:r>
            <a:rPr lang="ko-KR" altLang="en-US" dirty="0">
              <a:solidFill>
                <a:schemeClr val="tx1"/>
              </a:solidFill>
            </a:rPr>
            <a:t>내 아이들에게 </a:t>
          </a:r>
          <a:r>
            <a:rPr lang="ko-KR" altLang="en-US" b="1" u="sng" dirty="0">
              <a:solidFill>
                <a:schemeClr val="tx1"/>
              </a:solidFill>
            </a:rPr>
            <a:t>무엇이라고</a:t>
          </a:r>
          <a:r>
            <a:rPr lang="ko-KR" altLang="en-US" dirty="0">
              <a:solidFill>
                <a:schemeClr val="tx1"/>
              </a:solidFill>
            </a:rPr>
            <a:t> 말할 </a:t>
          </a:r>
          <a:r>
            <a:rPr lang="ko-KR" altLang="en-US" b="1" dirty="0">
              <a:solidFill>
                <a:schemeClr val="tx1"/>
              </a:solidFill>
            </a:rPr>
            <a:t>것인가</a:t>
          </a:r>
          <a:r>
            <a:rPr lang="en-US" altLang="ko-KR" b="1" dirty="0">
              <a:solidFill>
                <a:schemeClr val="tx1"/>
              </a:solidFill>
            </a:rPr>
            <a:t>?</a:t>
          </a:r>
          <a:endParaRPr lang="ko-KR" altLang="en-US" b="1" dirty="0">
            <a:solidFill>
              <a:schemeClr val="tx1"/>
            </a:solidFill>
          </a:endParaRPr>
        </a:p>
      </dgm:t>
    </dgm:pt>
    <dgm:pt modelId="{6E443B39-3357-446B-A2D5-ABE705C2FEE1}" type="parTrans" cxnId="{CFDCF55F-DE34-42BF-A372-B7F44C3A168B}">
      <dgm:prSet/>
      <dgm:spPr/>
      <dgm:t>
        <a:bodyPr/>
        <a:lstStyle/>
        <a:p>
          <a:pPr latinLnBrk="1"/>
          <a:endParaRPr lang="ko-KR" altLang="en-US">
            <a:solidFill>
              <a:schemeClr val="tx1"/>
            </a:solidFill>
          </a:endParaRPr>
        </a:p>
      </dgm:t>
    </dgm:pt>
    <dgm:pt modelId="{922ACE0D-336D-4A53-B950-E3180CFF2BE5}" type="sibTrans" cxnId="{CFDCF55F-DE34-42BF-A372-B7F44C3A168B}">
      <dgm:prSet/>
      <dgm:spPr/>
      <dgm:t>
        <a:bodyPr/>
        <a:lstStyle/>
        <a:p>
          <a:pPr latinLnBrk="1"/>
          <a:endParaRPr lang="ko-KR" altLang="en-US">
            <a:solidFill>
              <a:schemeClr val="tx1"/>
            </a:solidFill>
          </a:endParaRPr>
        </a:p>
      </dgm:t>
    </dgm:pt>
    <dgm:pt modelId="{96EF82ED-51C0-4E05-AB87-FB4FD078E7A3}">
      <dgm:prSet phldrT="[텍스트]" custT="1"/>
      <dgm:spPr/>
      <dgm:t>
        <a:bodyPr/>
        <a:lstStyle/>
        <a:p>
          <a:pPr latinLnBrk="1"/>
          <a:r>
            <a:rPr lang="ko-KR" altLang="en-US" sz="2000" b="1" dirty="0">
              <a:solidFill>
                <a:schemeClr val="tx1"/>
              </a:solidFill>
            </a:rPr>
            <a:t>그래도</a:t>
          </a:r>
          <a:r>
            <a:rPr lang="ko-KR" altLang="en-US" sz="1500" dirty="0">
              <a:solidFill>
                <a:schemeClr val="tx1"/>
              </a:solidFill>
            </a:rPr>
            <a:t> 확신이 서지 않으면</a:t>
          </a:r>
          <a:r>
            <a:rPr lang="en-US" altLang="ko-KR" sz="1500" dirty="0">
              <a:solidFill>
                <a:schemeClr val="tx1"/>
              </a:solidFill>
            </a:rPr>
            <a:t>, </a:t>
          </a:r>
          <a:r>
            <a:rPr lang="ko-KR" altLang="en-US" sz="1500" b="1" dirty="0">
              <a:solidFill>
                <a:schemeClr val="tx1"/>
              </a:solidFill>
            </a:rPr>
            <a:t>옳은 일을 하고 있다는 확신이 설 때까지 계속 자문하십시오</a:t>
          </a:r>
          <a:r>
            <a:rPr lang="en-US" altLang="ko-KR" sz="1500" b="1" dirty="0">
              <a:solidFill>
                <a:schemeClr val="tx1"/>
              </a:solidFill>
            </a:rPr>
            <a:t>!</a:t>
          </a:r>
          <a:endParaRPr lang="ko-KR" altLang="en-US" sz="1500" b="1" dirty="0">
            <a:solidFill>
              <a:schemeClr val="tx1"/>
            </a:solidFill>
          </a:endParaRPr>
        </a:p>
      </dgm:t>
    </dgm:pt>
    <dgm:pt modelId="{ECE0426A-8982-426A-B67A-17F8BF7323AD}" type="parTrans" cxnId="{B636BB4A-923E-40F4-AFFC-CED11ADE4EC4}">
      <dgm:prSet/>
      <dgm:spPr/>
      <dgm:t>
        <a:bodyPr/>
        <a:lstStyle/>
        <a:p>
          <a:pPr latinLnBrk="1"/>
          <a:endParaRPr lang="ko-KR" altLang="en-US">
            <a:solidFill>
              <a:schemeClr val="tx1"/>
            </a:solidFill>
          </a:endParaRPr>
        </a:p>
      </dgm:t>
    </dgm:pt>
    <dgm:pt modelId="{122B0566-B1CD-464B-8B34-98DFE993D2BB}" type="sibTrans" cxnId="{B636BB4A-923E-40F4-AFFC-CED11ADE4EC4}">
      <dgm:prSet/>
      <dgm:spPr/>
      <dgm:t>
        <a:bodyPr/>
        <a:lstStyle/>
        <a:p>
          <a:pPr latinLnBrk="1"/>
          <a:endParaRPr lang="ko-KR" altLang="en-US">
            <a:solidFill>
              <a:schemeClr val="tx1"/>
            </a:solidFill>
          </a:endParaRPr>
        </a:p>
      </dgm:t>
    </dgm:pt>
    <dgm:pt modelId="{8FECA92A-AF4A-4240-AA84-62E3DBFC1033}" type="pres">
      <dgm:prSet presAssocID="{1F416EE7-267F-4AF4-BE56-B4AF2E07E21C}" presName="Name0" presStyleCnt="0">
        <dgm:presLayoutVars>
          <dgm:dir/>
          <dgm:resizeHandles/>
        </dgm:presLayoutVars>
      </dgm:prSet>
      <dgm:spPr/>
    </dgm:pt>
    <dgm:pt modelId="{B46413E5-E745-49AF-83FC-CEDFF9851652}" type="pres">
      <dgm:prSet presAssocID="{63C1C56E-8FB2-44BE-8E4C-39A3C9F25364}" presName="compNode" presStyleCnt="0"/>
      <dgm:spPr/>
    </dgm:pt>
    <dgm:pt modelId="{32C12C4A-6D73-4D0C-ACE6-BA0B769C6AE5}" type="pres">
      <dgm:prSet presAssocID="{63C1C56E-8FB2-44BE-8E4C-39A3C9F25364}" presName="dummyConnPt" presStyleCnt="0"/>
      <dgm:spPr/>
    </dgm:pt>
    <dgm:pt modelId="{C36FAE85-1C72-4E02-B0BF-2D459D95FAFA}" type="pres">
      <dgm:prSet presAssocID="{63C1C56E-8FB2-44BE-8E4C-39A3C9F25364}" presName="node" presStyleLbl="node1" presStyleIdx="0" presStyleCnt="8">
        <dgm:presLayoutVars>
          <dgm:bulletEnabled val="1"/>
        </dgm:presLayoutVars>
      </dgm:prSet>
      <dgm:spPr/>
    </dgm:pt>
    <dgm:pt modelId="{52CDFD29-14CC-41AA-B11E-C738C72467E1}" type="pres">
      <dgm:prSet presAssocID="{2661EDD8-02C6-42E9-9980-32C4E50EC2DD}" presName="sibTrans" presStyleLbl="bgSibTrans2D1" presStyleIdx="0" presStyleCnt="7"/>
      <dgm:spPr/>
    </dgm:pt>
    <dgm:pt modelId="{8208A13B-D6BE-4A67-B3F8-6D639AE314E3}" type="pres">
      <dgm:prSet presAssocID="{4AB88BE2-BA8F-4E6D-8551-6B7FEBAC79A7}" presName="compNode" presStyleCnt="0"/>
      <dgm:spPr/>
    </dgm:pt>
    <dgm:pt modelId="{545A7710-B25A-4A85-A1E3-FC70DB78E94E}" type="pres">
      <dgm:prSet presAssocID="{4AB88BE2-BA8F-4E6D-8551-6B7FEBAC79A7}" presName="dummyConnPt" presStyleCnt="0"/>
      <dgm:spPr/>
    </dgm:pt>
    <dgm:pt modelId="{8894103A-45B1-42B8-A94B-3640DBF10753}" type="pres">
      <dgm:prSet presAssocID="{4AB88BE2-BA8F-4E6D-8551-6B7FEBAC79A7}" presName="node" presStyleLbl="node1" presStyleIdx="1" presStyleCnt="8">
        <dgm:presLayoutVars>
          <dgm:bulletEnabled val="1"/>
        </dgm:presLayoutVars>
      </dgm:prSet>
      <dgm:spPr/>
    </dgm:pt>
    <dgm:pt modelId="{E29954FF-2955-4B84-A6E0-F06B2AC68FC8}" type="pres">
      <dgm:prSet presAssocID="{86764777-8C3F-4233-BBD5-DE984E33057C}" presName="sibTrans" presStyleLbl="bgSibTrans2D1" presStyleIdx="1" presStyleCnt="7"/>
      <dgm:spPr/>
    </dgm:pt>
    <dgm:pt modelId="{837BA17F-4D2C-478E-B7EF-080878A42518}" type="pres">
      <dgm:prSet presAssocID="{6599AE73-FDC3-4E02-85BF-05E19ED4482F}" presName="compNode" presStyleCnt="0"/>
      <dgm:spPr/>
    </dgm:pt>
    <dgm:pt modelId="{0D86E1AC-0C60-4663-9857-46DA414BA650}" type="pres">
      <dgm:prSet presAssocID="{6599AE73-FDC3-4E02-85BF-05E19ED4482F}" presName="dummyConnPt" presStyleCnt="0"/>
      <dgm:spPr/>
    </dgm:pt>
    <dgm:pt modelId="{9969AD08-F41B-44A9-8710-4A4503D1E92A}" type="pres">
      <dgm:prSet presAssocID="{6599AE73-FDC3-4E02-85BF-05E19ED4482F}" presName="node" presStyleLbl="node1" presStyleIdx="2" presStyleCnt="8">
        <dgm:presLayoutVars>
          <dgm:bulletEnabled val="1"/>
        </dgm:presLayoutVars>
      </dgm:prSet>
      <dgm:spPr/>
    </dgm:pt>
    <dgm:pt modelId="{43EDF4CA-F462-479D-8448-263EE5CD21A0}" type="pres">
      <dgm:prSet presAssocID="{127DFCE3-1FAC-4BAF-AF7D-8FB5CFCAD9AE}" presName="sibTrans" presStyleLbl="bgSibTrans2D1" presStyleIdx="2" presStyleCnt="7"/>
      <dgm:spPr/>
    </dgm:pt>
    <dgm:pt modelId="{987591D7-48D6-440C-923C-51FC862DA2F4}" type="pres">
      <dgm:prSet presAssocID="{9DECCEC2-5A97-437D-83E8-9DD8D0104AB9}" presName="compNode" presStyleCnt="0"/>
      <dgm:spPr/>
    </dgm:pt>
    <dgm:pt modelId="{C388133A-83DC-4E2A-9B7D-51C3F9CD527E}" type="pres">
      <dgm:prSet presAssocID="{9DECCEC2-5A97-437D-83E8-9DD8D0104AB9}" presName="dummyConnPt" presStyleCnt="0"/>
      <dgm:spPr/>
    </dgm:pt>
    <dgm:pt modelId="{01DE2D03-7615-417F-916C-877598424964}" type="pres">
      <dgm:prSet presAssocID="{9DECCEC2-5A97-437D-83E8-9DD8D0104AB9}" presName="node" presStyleLbl="node1" presStyleIdx="3" presStyleCnt="8">
        <dgm:presLayoutVars>
          <dgm:bulletEnabled val="1"/>
        </dgm:presLayoutVars>
      </dgm:prSet>
      <dgm:spPr/>
    </dgm:pt>
    <dgm:pt modelId="{2CF799C2-E48D-458A-BEAD-12E9F61951E5}" type="pres">
      <dgm:prSet presAssocID="{B248E829-21A3-4A9B-8FCA-530062056D02}" presName="sibTrans" presStyleLbl="bgSibTrans2D1" presStyleIdx="3" presStyleCnt="7"/>
      <dgm:spPr/>
    </dgm:pt>
    <dgm:pt modelId="{7B020F30-2010-4DBE-8601-4B66AA1FC9F2}" type="pres">
      <dgm:prSet presAssocID="{3C874707-BA3E-4BB1-81D4-B4D697BC6BA4}" presName="compNode" presStyleCnt="0"/>
      <dgm:spPr/>
    </dgm:pt>
    <dgm:pt modelId="{D5647063-0680-42AF-B031-EAE6AFD0E101}" type="pres">
      <dgm:prSet presAssocID="{3C874707-BA3E-4BB1-81D4-B4D697BC6BA4}" presName="dummyConnPt" presStyleCnt="0"/>
      <dgm:spPr/>
    </dgm:pt>
    <dgm:pt modelId="{1678A01D-E2DE-4CB3-A47E-EB761735B14D}" type="pres">
      <dgm:prSet presAssocID="{3C874707-BA3E-4BB1-81D4-B4D697BC6BA4}" presName="node" presStyleLbl="node1" presStyleIdx="4" presStyleCnt="8">
        <dgm:presLayoutVars>
          <dgm:bulletEnabled val="1"/>
        </dgm:presLayoutVars>
      </dgm:prSet>
      <dgm:spPr/>
    </dgm:pt>
    <dgm:pt modelId="{F12E8155-C829-4E40-9B3A-EE446B277144}" type="pres">
      <dgm:prSet presAssocID="{4E8CB1CE-ED57-42FD-BBBE-7D3C8D1D053D}" presName="sibTrans" presStyleLbl="bgSibTrans2D1" presStyleIdx="4" presStyleCnt="7"/>
      <dgm:spPr/>
    </dgm:pt>
    <dgm:pt modelId="{081ADF8C-4F48-48AE-847C-C13454B412C6}" type="pres">
      <dgm:prSet presAssocID="{F1571B57-75E4-4CC0-9B4C-AE99C986F307}" presName="compNode" presStyleCnt="0"/>
      <dgm:spPr/>
    </dgm:pt>
    <dgm:pt modelId="{2A70CAC4-AF7E-408C-97A6-DE888C5E4B64}" type="pres">
      <dgm:prSet presAssocID="{F1571B57-75E4-4CC0-9B4C-AE99C986F307}" presName="dummyConnPt" presStyleCnt="0"/>
      <dgm:spPr/>
    </dgm:pt>
    <dgm:pt modelId="{FA428349-1B37-4A01-8871-37C7EA487947}" type="pres">
      <dgm:prSet presAssocID="{F1571B57-75E4-4CC0-9B4C-AE99C986F307}" presName="node" presStyleLbl="node1" presStyleIdx="5" presStyleCnt="8">
        <dgm:presLayoutVars>
          <dgm:bulletEnabled val="1"/>
        </dgm:presLayoutVars>
      </dgm:prSet>
      <dgm:spPr/>
    </dgm:pt>
    <dgm:pt modelId="{D7013B74-D2AC-452B-993C-9273D1CDE521}" type="pres">
      <dgm:prSet presAssocID="{6DA156DC-0D49-4B0C-B5B3-DDF26ED1435D}" presName="sibTrans" presStyleLbl="bgSibTrans2D1" presStyleIdx="5" presStyleCnt="7"/>
      <dgm:spPr/>
    </dgm:pt>
    <dgm:pt modelId="{8D725424-63D5-43C5-8821-51B042BB306D}" type="pres">
      <dgm:prSet presAssocID="{5F34CA55-3DB1-4340-8549-B7EAF409BA88}" presName="compNode" presStyleCnt="0"/>
      <dgm:spPr/>
    </dgm:pt>
    <dgm:pt modelId="{39D516D2-E175-4A45-8128-6427A5FD714D}" type="pres">
      <dgm:prSet presAssocID="{5F34CA55-3DB1-4340-8549-B7EAF409BA88}" presName="dummyConnPt" presStyleCnt="0"/>
      <dgm:spPr/>
    </dgm:pt>
    <dgm:pt modelId="{96A6670E-D093-4C98-9037-384065001876}" type="pres">
      <dgm:prSet presAssocID="{5F34CA55-3DB1-4340-8549-B7EAF409BA88}" presName="node" presStyleLbl="node1" presStyleIdx="6" presStyleCnt="8">
        <dgm:presLayoutVars>
          <dgm:bulletEnabled val="1"/>
        </dgm:presLayoutVars>
      </dgm:prSet>
      <dgm:spPr/>
    </dgm:pt>
    <dgm:pt modelId="{EA18FB91-DD7D-46BE-8A5B-B6D52B5BC48E}" type="pres">
      <dgm:prSet presAssocID="{922ACE0D-336D-4A53-B950-E3180CFF2BE5}" presName="sibTrans" presStyleLbl="bgSibTrans2D1" presStyleIdx="6" presStyleCnt="7"/>
      <dgm:spPr/>
    </dgm:pt>
    <dgm:pt modelId="{1F4926D0-9EF5-45F5-B94E-EE7886FCB07B}" type="pres">
      <dgm:prSet presAssocID="{96EF82ED-51C0-4E05-AB87-FB4FD078E7A3}" presName="compNode" presStyleCnt="0"/>
      <dgm:spPr/>
    </dgm:pt>
    <dgm:pt modelId="{1FDEB74D-D6FE-4F1B-98AC-1719AC4B6476}" type="pres">
      <dgm:prSet presAssocID="{96EF82ED-51C0-4E05-AB87-FB4FD078E7A3}" presName="dummyConnPt" presStyleCnt="0"/>
      <dgm:spPr/>
    </dgm:pt>
    <dgm:pt modelId="{6D90977D-FC6D-4798-A855-95840C6CD56B}" type="pres">
      <dgm:prSet presAssocID="{96EF82ED-51C0-4E05-AB87-FB4FD078E7A3}" presName="node" presStyleLbl="node1" presStyleIdx="7" presStyleCnt="8" custScaleX="154650" custScaleY="169060">
        <dgm:presLayoutVars>
          <dgm:bulletEnabled val="1"/>
        </dgm:presLayoutVars>
      </dgm:prSet>
      <dgm:spPr/>
    </dgm:pt>
  </dgm:ptLst>
  <dgm:cxnLst>
    <dgm:cxn modelId="{1F2A0709-8822-4752-94A7-08BF744585E1}" type="presOf" srcId="{2661EDD8-02C6-42E9-9980-32C4E50EC2DD}" destId="{52CDFD29-14CC-41AA-B11E-C738C72467E1}" srcOrd="0" destOrd="0" presId="urn:microsoft.com/office/officeart/2005/8/layout/bProcess4"/>
    <dgm:cxn modelId="{1110B514-239D-4FF2-9C1E-D2BB7B43F70B}" type="presOf" srcId="{127DFCE3-1FAC-4BAF-AF7D-8FB5CFCAD9AE}" destId="{43EDF4CA-F462-479D-8448-263EE5CD21A0}" srcOrd="0" destOrd="0" presId="urn:microsoft.com/office/officeart/2005/8/layout/bProcess4"/>
    <dgm:cxn modelId="{FF110019-833E-49FE-9C32-A7279F03CCCB}" type="presOf" srcId="{4AB88BE2-BA8F-4E6D-8551-6B7FEBAC79A7}" destId="{8894103A-45B1-42B8-A94B-3640DBF10753}" srcOrd="0" destOrd="0" presId="urn:microsoft.com/office/officeart/2005/8/layout/bProcess4"/>
    <dgm:cxn modelId="{F86A2227-53A3-4A5F-BF3C-C5F159BE4228}" type="presOf" srcId="{96EF82ED-51C0-4E05-AB87-FB4FD078E7A3}" destId="{6D90977D-FC6D-4798-A855-95840C6CD56B}" srcOrd="0" destOrd="0" presId="urn:microsoft.com/office/officeart/2005/8/layout/bProcess4"/>
    <dgm:cxn modelId="{5919C329-BE5E-4667-AA39-88A34AAA77AC}" type="presOf" srcId="{B248E829-21A3-4A9B-8FCA-530062056D02}" destId="{2CF799C2-E48D-458A-BEAD-12E9F61951E5}" srcOrd="0" destOrd="0" presId="urn:microsoft.com/office/officeart/2005/8/layout/bProcess4"/>
    <dgm:cxn modelId="{69A0C929-03C6-41F2-84D8-EF48B6BEBBFA}" type="presOf" srcId="{5F34CA55-3DB1-4340-8549-B7EAF409BA88}" destId="{96A6670E-D093-4C98-9037-384065001876}" srcOrd="0" destOrd="0" presId="urn:microsoft.com/office/officeart/2005/8/layout/bProcess4"/>
    <dgm:cxn modelId="{D11BA431-C46D-465A-B0CC-19ADEB219C6F}" srcId="{1F416EE7-267F-4AF4-BE56-B4AF2E07E21C}" destId="{F1571B57-75E4-4CC0-9B4C-AE99C986F307}" srcOrd="5" destOrd="0" parTransId="{D31C6A4A-FF6C-4B4F-8C35-29E2A18AD332}" sibTransId="{6DA156DC-0D49-4B0C-B5B3-DDF26ED1435D}"/>
    <dgm:cxn modelId="{7D8F4635-35A7-4850-9C9C-46AD56DF2D2D}" srcId="{1F416EE7-267F-4AF4-BE56-B4AF2E07E21C}" destId="{63C1C56E-8FB2-44BE-8E4C-39A3C9F25364}" srcOrd="0" destOrd="0" parTransId="{BE4FDBAE-D77A-4C8B-A20E-9FF9904358E7}" sibTransId="{2661EDD8-02C6-42E9-9980-32C4E50EC2DD}"/>
    <dgm:cxn modelId="{CFDCF55F-DE34-42BF-A372-B7F44C3A168B}" srcId="{1F416EE7-267F-4AF4-BE56-B4AF2E07E21C}" destId="{5F34CA55-3DB1-4340-8549-B7EAF409BA88}" srcOrd="6" destOrd="0" parTransId="{6E443B39-3357-446B-A2D5-ABE705C2FEE1}" sibTransId="{922ACE0D-336D-4A53-B950-E3180CFF2BE5}"/>
    <dgm:cxn modelId="{8C308246-5F42-42C6-A417-4128267413FE}" type="presOf" srcId="{86764777-8C3F-4233-BBD5-DE984E33057C}" destId="{E29954FF-2955-4B84-A6E0-F06B2AC68FC8}" srcOrd="0" destOrd="0" presId="urn:microsoft.com/office/officeart/2005/8/layout/bProcess4"/>
    <dgm:cxn modelId="{B636BB4A-923E-40F4-AFFC-CED11ADE4EC4}" srcId="{1F416EE7-267F-4AF4-BE56-B4AF2E07E21C}" destId="{96EF82ED-51C0-4E05-AB87-FB4FD078E7A3}" srcOrd="7" destOrd="0" parTransId="{ECE0426A-8982-426A-B67A-17F8BF7323AD}" sibTransId="{122B0566-B1CD-464B-8B34-98DFE993D2BB}"/>
    <dgm:cxn modelId="{13B77379-F058-466A-9C27-48AC47DB8000}" type="presOf" srcId="{63C1C56E-8FB2-44BE-8E4C-39A3C9F25364}" destId="{C36FAE85-1C72-4E02-B0BF-2D459D95FAFA}" srcOrd="0" destOrd="0" presId="urn:microsoft.com/office/officeart/2005/8/layout/bProcess4"/>
    <dgm:cxn modelId="{A882BE88-BB12-45C3-8FD3-DE2B774B1CA4}" type="presOf" srcId="{9DECCEC2-5A97-437D-83E8-9DD8D0104AB9}" destId="{01DE2D03-7615-417F-916C-877598424964}" srcOrd="0" destOrd="0" presId="urn:microsoft.com/office/officeart/2005/8/layout/bProcess4"/>
    <dgm:cxn modelId="{400DF28C-A7F2-4BA8-91A3-85E9146014BB}" type="presOf" srcId="{922ACE0D-336D-4A53-B950-E3180CFF2BE5}" destId="{EA18FB91-DD7D-46BE-8A5B-B6D52B5BC48E}" srcOrd="0" destOrd="0" presId="urn:microsoft.com/office/officeart/2005/8/layout/bProcess4"/>
    <dgm:cxn modelId="{CF5681A9-2DAB-4ABB-8C1F-076968E8B920}" type="presOf" srcId="{4E8CB1CE-ED57-42FD-BBBE-7D3C8D1D053D}" destId="{F12E8155-C829-4E40-9B3A-EE446B277144}" srcOrd="0" destOrd="0" presId="urn:microsoft.com/office/officeart/2005/8/layout/bProcess4"/>
    <dgm:cxn modelId="{83DF92AD-444C-4D2D-90ED-734252EDF537}" type="presOf" srcId="{3C874707-BA3E-4BB1-81D4-B4D697BC6BA4}" destId="{1678A01D-E2DE-4CB3-A47E-EB761735B14D}" srcOrd="0" destOrd="0" presId="urn:microsoft.com/office/officeart/2005/8/layout/bProcess4"/>
    <dgm:cxn modelId="{89A10DBC-C246-48A3-9D2C-3A9A601FEFE9}" srcId="{1F416EE7-267F-4AF4-BE56-B4AF2E07E21C}" destId="{3C874707-BA3E-4BB1-81D4-B4D697BC6BA4}" srcOrd="4" destOrd="0" parTransId="{243D6B19-0157-448A-9062-6558509CAFB1}" sibTransId="{4E8CB1CE-ED57-42FD-BBBE-7D3C8D1D053D}"/>
    <dgm:cxn modelId="{35E0CDC3-4A4E-4EBE-8A30-DB5463A418B4}" srcId="{1F416EE7-267F-4AF4-BE56-B4AF2E07E21C}" destId="{9DECCEC2-5A97-437D-83E8-9DD8D0104AB9}" srcOrd="3" destOrd="0" parTransId="{279370E0-2904-4F08-94BB-2E1DFD998ABB}" sibTransId="{B248E829-21A3-4A9B-8FCA-530062056D02}"/>
    <dgm:cxn modelId="{B35737D4-0366-4173-B5C7-A68FCA553758}" type="presOf" srcId="{1F416EE7-267F-4AF4-BE56-B4AF2E07E21C}" destId="{8FECA92A-AF4A-4240-AA84-62E3DBFC1033}" srcOrd="0" destOrd="0" presId="urn:microsoft.com/office/officeart/2005/8/layout/bProcess4"/>
    <dgm:cxn modelId="{B92AB9D4-6E59-4FE3-A7D2-D77790B3EB15}" type="presOf" srcId="{6599AE73-FDC3-4E02-85BF-05E19ED4482F}" destId="{9969AD08-F41B-44A9-8710-4A4503D1E92A}" srcOrd="0" destOrd="0" presId="urn:microsoft.com/office/officeart/2005/8/layout/bProcess4"/>
    <dgm:cxn modelId="{F06BFAEA-A6F1-4F34-AE54-C67F52366BD4}" type="presOf" srcId="{F1571B57-75E4-4CC0-9B4C-AE99C986F307}" destId="{FA428349-1B37-4A01-8871-37C7EA487947}" srcOrd="0" destOrd="0" presId="urn:microsoft.com/office/officeart/2005/8/layout/bProcess4"/>
    <dgm:cxn modelId="{D26358F4-5FCD-4904-A538-4B3D2381FA16}" srcId="{1F416EE7-267F-4AF4-BE56-B4AF2E07E21C}" destId="{4AB88BE2-BA8F-4E6D-8551-6B7FEBAC79A7}" srcOrd="1" destOrd="0" parTransId="{A706671E-7D0B-43F4-95B5-0B7AFDEAC2A2}" sibTransId="{86764777-8C3F-4233-BBD5-DE984E33057C}"/>
    <dgm:cxn modelId="{AEF25BF9-5A81-4301-BC20-3806BA08BBE9}" type="presOf" srcId="{6DA156DC-0D49-4B0C-B5B3-DDF26ED1435D}" destId="{D7013B74-D2AC-452B-993C-9273D1CDE521}" srcOrd="0" destOrd="0" presId="urn:microsoft.com/office/officeart/2005/8/layout/bProcess4"/>
    <dgm:cxn modelId="{064BA4FC-AB20-46DB-B32E-4447A5267A5B}" srcId="{1F416EE7-267F-4AF4-BE56-B4AF2E07E21C}" destId="{6599AE73-FDC3-4E02-85BF-05E19ED4482F}" srcOrd="2" destOrd="0" parTransId="{6F3DBC5B-9374-4CA4-B89A-675FB951DC97}" sibTransId="{127DFCE3-1FAC-4BAF-AF7D-8FB5CFCAD9AE}"/>
    <dgm:cxn modelId="{C089059D-FFE9-497B-9DFE-ED3486591D74}" type="presParOf" srcId="{8FECA92A-AF4A-4240-AA84-62E3DBFC1033}" destId="{B46413E5-E745-49AF-83FC-CEDFF9851652}" srcOrd="0" destOrd="0" presId="urn:microsoft.com/office/officeart/2005/8/layout/bProcess4"/>
    <dgm:cxn modelId="{8A1A98F2-1A44-4319-8217-2A98D39B0445}" type="presParOf" srcId="{B46413E5-E745-49AF-83FC-CEDFF9851652}" destId="{32C12C4A-6D73-4D0C-ACE6-BA0B769C6AE5}" srcOrd="0" destOrd="0" presId="urn:microsoft.com/office/officeart/2005/8/layout/bProcess4"/>
    <dgm:cxn modelId="{C71A5797-1EF6-443F-ADDF-D1AD7F3F89C4}" type="presParOf" srcId="{B46413E5-E745-49AF-83FC-CEDFF9851652}" destId="{C36FAE85-1C72-4E02-B0BF-2D459D95FAFA}" srcOrd="1" destOrd="0" presId="urn:microsoft.com/office/officeart/2005/8/layout/bProcess4"/>
    <dgm:cxn modelId="{A99D773C-8052-4B4F-B12B-34C829022CA4}" type="presParOf" srcId="{8FECA92A-AF4A-4240-AA84-62E3DBFC1033}" destId="{52CDFD29-14CC-41AA-B11E-C738C72467E1}" srcOrd="1" destOrd="0" presId="urn:microsoft.com/office/officeart/2005/8/layout/bProcess4"/>
    <dgm:cxn modelId="{EE8881DC-D7B5-4DBB-99FE-98912DBE00AD}" type="presParOf" srcId="{8FECA92A-AF4A-4240-AA84-62E3DBFC1033}" destId="{8208A13B-D6BE-4A67-B3F8-6D639AE314E3}" srcOrd="2" destOrd="0" presId="urn:microsoft.com/office/officeart/2005/8/layout/bProcess4"/>
    <dgm:cxn modelId="{A2759A8B-2A54-4DCA-97C3-93F3F6344FA1}" type="presParOf" srcId="{8208A13B-D6BE-4A67-B3F8-6D639AE314E3}" destId="{545A7710-B25A-4A85-A1E3-FC70DB78E94E}" srcOrd="0" destOrd="0" presId="urn:microsoft.com/office/officeart/2005/8/layout/bProcess4"/>
    <dgm:cxn modelId="{45BB8F33-63C5-45F5-AF99-362007131045}" type="presParOf" srcId="{8208A13B-D6BE-4A67-B3F8-6D639AE314E3}" destId="{8894103A-45B1-42B8-A94B-3640DBF10753}" srcOrd="1" destOrd="0" presId="urn:microsoft.com/office/officeart/2005/8/layout/bProcess4"/>
    <dgm:cxn modelId="{5239197E-A818-4EC6-B0C6-7C1DDA280E7E}" type="presParOf" srcId="{8FECA92A-AF4A-4240-AA84-62E3DBFC1033}" destId="{E29954FF-2955-4B84-A6E0-F06B2AC68FC8}" srcOrd="3" destOrd="0" presId="urn:microsoft.com/office/officeart/2005/8/layout/bProcess4"/>
    <dgm:cxn modelId="{072F4D16-98F0-493F-8605-728BF7DB6941}" type="presParOf" srcId="{8FECA92A-AF4A-4240-AA84-62E3DBFC1033}" destId="{837BA17F-4D2C-478E-B7EF-080878A42518}" srcOrd="4" destOrd="0" presId="urn:microsoft.com/office/officeart/2005/8/layout/bProcess4"/>
    <dgm:cxn modelId="{1071DF85-7254-4877-9368-2C27A164966B}" type="presParOf" srcId="{837BA17F-4D2C-478E-B7EF-080878A42518}" destId="{0D86E1AC-0C60-4663-9857-46DA414BA650}" srcOrd="0" destOrd="0" presId="urn:microsoft.com/office/officeart/2005/8/layout/bProcess4"/>
    <dgm:cxn modelId="{90D4392A-3B1E-43D9-85EE-C92C547F5E96}" type="presParOf" srcId="{837BA17F-4D2C-478E-B7EF-080878A42518}" destId="{9969AD08-F41B-44A9-8710-4A4503D1E92A}" srcOrd="1" destOrd="0" presId="urn:microsoft.com/office/officeart/2005/8/layout/bProcess4"/>
    <dgm:cxn modelId="{6AE09620-062E-4EE4-BAF3-F4003812B8E5}" type="presParOf" srcId="{8FECA92A-AF4A-4240-AA84-62E3DBFC1033}" destId="{43EDF4CA-F462-479D-8448-263EE5CD21A0}" srcOrd="5" destOrd="0" presId="urn:microsoft.com/office/officeart/2005/8/layout/bProcess4"/>
    <dgm:cxn modelId="{0EBEE6C9-8CE7-4C3B-B2EB-C4E70381ACC6}" type="presParOf" srcId="{8FECA92A-AF4A-4240-AA84-62E3DBFC1033}" destId="{987591D7-48D6-440C-923C-51FC862DA2F4}" srcOrd="6" destOrd="0" presId="urn:microsoft.com/office/officeart/2005/8/layout/bProcess4"/>
    <dgm:cxn modelId="{B51B46ED-08AC-4990-94EA-24BFA39A1DA4}" type="presParOf" srcId="{987591D7-48D6-440C-923C-51FC862DA2F4}" destId="{C388133A-83DC-4E2A-9B7D-51C3F9CD527E}" srcOrd="0" destOrd="0" presId="urn:microsoft.com/office/officeart/2005/8/layout/bProcess4"/>
    <dgm:cxn modelId="{810BED41-010F-4A3D-9FB3-AFB79A7198D1}" type="presParOf" srcId="{987591D7-48D6-440C-923C-51FC862DA2F4}" destId="{01DE2D03-7615-417F-916C-877598424964}" srcOrd="1" destOrd="0" presId="urn:microsoft.com/office/officeart/2005/8/layout/bProcess4"/>
    <dgm:cxn modelId="{BD26F5D6-8AA6-4235-826F-DA4781A17B92}" type="presParOf" srcId="{8FECA92A-AF4A-4240-AA84-62E3DBFC1033}" destId="{2CF799C2-E48D-458A-BEAD-12E9F61951E5}" srcOrd="7" destOrd="0" presId="urn:microsoft.com/office/officeart/2005/8/layout/bProcess4"/>
    <dgm:cxn modelId="{B8C041B0-5D3E-4EB9-A0A0-7101D74B7EBA}" type="presParOf" srcId="{8FECA92A-AF4A-4240-AA84-62E3DBFC1033}" destId="{7B020F30-2010-4DBE-8601-4B66AA1FC9F2}" srcOrd="8" destOrd="0" presId="urn:microsoft.com/office/officeart/2005/8/layout/bProcess4"/>
    <dgm:cxn modelId="{07DFF40F-073A-40F6-A32F-0F17881244E5}" type="presParOf" srcId="{7B020F30-2010-4DBE-8601-4B66AA1FC9F2}" destId="{D5647063-0680-42AF-B031-EAE6AFD0E101}" srcOrd="0" destOrd="0" presId="urn:microsoft.com/office/officeart/2005/8/layout/bProcess4"/>
    <dgm:cxn modelId="{F553E115-7A27-42E6-97F5-4083A6FBF9B5}" type="presParOf" srcId="{7B020F30-2010-4DBE-8601-4B66AA1FC9F2}" destId="{1678A01D-E2DE-4CB3-A47E-EB761735B14D}" srcOrd="1" destOrd="0" presId="urn:microsoft.com/office/officeart/2005/8/layout/bProcess4"/>
    <dgm:cxn modelId="{3BB179AF-83A0-485D-8E3B-04422936F73D}" type="presParOf" srcId="{8FECA92A-AF4A-4240-AA84-62E3DBFC1033}" destId="{F12E8155-C829-4E40-9B3A-EE446B277144}" srcOrd="9" destOrd="0" presId="urn:microsoft.com/office/officeart/2005/8/layout/bProcess4"/>
    <dgm:cxn modelId="{3C48EA47-6411-4D3F-AF3E-1597A203FAD8}" type="presParOf" srcId="{8FECA92A-AF4A-4240-AA84-62E3DBFC1033}" destId="{081ADF8C-4F48-48AE-847C-C13454B412C6}" srcOrd="10" destOrd="0" presId="urn:microsoft.com/office/officeart/2005/8/layout/bProcess4"/>
    <dgm:cxn modelId="{F0A106E6-CE03-4328-B1E7-408C2532BFFC}" type="presParOf" srcId="{081ADF8C-4F48-48AE-847C-C13454B412C6}" destId="{2A70CAC4-AF7E-408C-97A6-DE888C5E4B64}" srcOrd="0" destOrd="0" presId="urn:microsoft.com/office/officeart/2005/8/layout/bProcess4"/>
    <dgm:cxn modelId="{BE351F2C-0B7E-44DA-AD04-E8B3C8E22BCB}" type="presParOf" srcId="{081ADF8C-4F48-48AE-847C-C13454B412C6}" destId="{FA428349-1B37-4A01-8871-37C7EA487947}" srcOrd="1" destOrd="0" presId="urn:microsoft.com/office/officeart/2005/8/layout/bProcess4"/>
    <dgm:cxn modelId="{B111D3F7-2C02-4F00-A6BB-21BFDE1CF3F1}" type="presParOf" srcId="{8FECA92A-AF4A-4240-AA84-62E3DBFC1033}" destId="{D7013B74-D2AC-452B-993C-9273D1CDE521}" srcOrd="11" destOrd="0" presId="urn:microsoft.com/office/officeart/2005/8/layout/bProcess4"/>
    <dgm:cxn modelId="{3DBADB13-32D4-4CC3-94C4-A2885E28589D}" type="presParOf" srcId="{8FECA92A-AF4A-4240-AA84-62E3DBFC1033}" destId="{8D725424-63D5-43C5-8821-51B042BB306D}" srcOrd="12" destOrd="0" presId="urn:microsoft.com/office/officeart/2005/8/layout/bProcess4"/>
    <dgm:cxn modelId="{CAB83AC8-E075-4375-B561-26DC9F62BC82}" type="presParOf" srcId="{8D725424-63D5-43C5-8821-51B042BB306D}" destId="{39D516D2-E175-4A45-8128-6427A5FD714D}" srcOrd="0" destOrd="0" presId="urn:microsoft.com/office/officeart/2005/8/layout/bProcess4"/>
    <dgm:cxn modelId="{390693A0-7C7B-40E3-AB8B-30E8B9572857}" type="presParOf" srcId="{8D725424-63D5-43C5-8821-51B042BB306D}" destId="{96A6670E-D093-4C98-9037-384065001876}" srcOrd="1" destOrd="0" presId="urn:microsoft.com/office/officeart/2005/8/layout/bProcess4"/>
    <dgm:cxn modelId="{0D7F337F-6B7D-45E1-8264-E9FC7FEC1ECA}" type="presParOf" srcId="{8FECA92A-AF4A-4240-AA84-62E3DBFC1033}" destId="{EA18FB91-DD7D-46BE-8A5B-B6D52B5BC48E}" srcOrd="13" destOrd="0" presId="urn:microsoft.com/office/officeart/2005/8/layout/bProcess4"/>
    <dgm:cxn modelId="{71A8099B-7A2D-424E-9778-126595CDB5E2}" type="presParOf" srcId="{8FECA92A-AF4A-4240-AA84-62E3DBFC1033}" destId="{1F4926D0-9EF5-45F5-B94E-EE7886FCB07B}" srcOrd="14" destOrd="0" presId="urn:microsoft.com/office/officeart/2005/8/layout/bProcess4"/>
    <dgm:cxn modelId="{B7522567-66D2-4E99-A95F-14A413936AF1}" type="presParOf" srcId="{1F4926D0-9EF5-45F5-B94E-EE7886FCB07B}" destId="{1FDEB74D-D6FE-4F1B-98AC-1719AC4B6476}" srcOrd="0" destOrd="0" presId="urn:microsoft.com/office/officeart/2005/8/layout/bProcess4"/>
    <dgm:cxn modelId="{09FCEABB-9C02-4529-B5B3-02281ABCBD44}" type="presParOf" srcId="{1F4926D0-9EF5-45F5-B94E-EE7886FCB07B}" destId="{6D90977D-FC6D-4798-A855-95840C6CD56B}" srcOrd="1" destOrd="0" presId="urn:microsoft.com/office/officeart/2005/8/layout/b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651DABB-FCF2-4730-AD4E-2AB8638274FB}">
      <dsp:nvSpPr>
        <dsp:cNvPr id="0" name=""/>
        <dsp:cNvSpPr/>
      </dsp:nvSpPr>
      <dsp:spPr>
        <a:xfrm>
          <a:off x="2" y="189217"/>
          <a:ext cx="1761831" cy="1031302"/>
        </a:xfrm>
        <a:prstGeom prst="flowChartDocument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alpha val="9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83820" numCol="1" spcCol="1270" anchor="t" anchorCtr="0">
          <a:noAutofit/>
        </a:bodyPr>
        <a:lstStyle/>
        <a:p>
          <a:pPr marL="0" lvl="0" indent="0" algn="ctr" defTabSz="9779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2200" kern="1200" dirty="0"/>
            <a:t>제보</a:t>
          </a:r>
          <a:r>
            <a:rPr lang="en-US" altLang="ko-KR" sz="2200" kern="1200" dirty="0"/>
            <a:t>/</a:t>
          </a:r>
          <a:r>
            <a:rPr lang="ko-KR" altLang="en-US" sz="2200" kern="1200" dirty="0"/>
            <a:t>접수</a:t>
          </a:r>
        </a:p>
      </dsp:txBody>
      <dsp:txXfrm>
        <a:off x="2" y="189217"/>
        <a:ext cx="1761831" cy="551365"/>
      </dsp:txXfrm>
    </dsp:sp>
    <dsp:sp modelId="{63AAB488-1100-48E4-9DCA-C937B71D07A8}">
      <dsp:nvSpPr>
        <dsp:cNvPr id="0" name=""/>
        <dsp:cNvSpPr/>
      </dsp:nvSpPr>
      <dsp:spPr>
        <a:xfrm>
          <a:off x="0" y="956156"/>
          <a:ext cx="1749446" cy="118433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t" anchorCtr="0">
          <a:noAutofit/>
        </a:bodyPr>
        <a:lstStyle/>
        <a:p>
          <a:pPr marL="171450" lvl="1" indent="-171450" algn="l" defTabSz="7112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altLang="ko-KR" sz="1600" kern="1200" dirty="0"/>
            <a:t>E-mail </a:t>
          </a:r>
          <a:r>
            <a:rPr lang="ko-KR" altLang="en-US" sz="1600" kern="1200" dirty="0"/>
            <a:t>접수</a:t>
          </a:r>
        </a:p>
        <a:p>
          <a:pPr marL="171450" lvl="1" indent="-171450" algn="l" defTabSz="7112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ko-KR" altLang="en-US" sz="1600" kern="1200" dirty="0"/>
        </a:p>
      </dsp:txBody>
      <dsp:txXfrm>
        <a:off x="34688" y="990844"/>
        <a:ext cx="1680070" cy="1114955"/>
      </dsp:txXfrm>
    </dsp:sp>
    <dsp:sp modelId="{4ED9123D-5667-4BCB-B376-C4440C10EE08}">
      <dsp:nvSpPr>
        <dsp:cNvPr id="0" name=""/>
        <dsp:cNvSpPr/>
      </dsp:nvSpPr>
      <dsp:spPr>
        <a:xfrm rot="5773">
          <a:off x="2027373" y="316060"/>
          <a:ext cx="562943" cy="438645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shade val="9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shade val="9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shade val="9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ko-KR" altLang="en-US" sz="1100" kern="1200"/>
        </a:p>
      </dsp:txBody>
      <dsp:txXfrm>
        <a:off x="2027373" y="403679"/>
        <a:ext cx="431350" cy="263187"/>
      </dsp:txXfrm>
    </dsp:sp>
    <dsp:sp modelId="{CDB9793E-FEA0-4836-BBDC-90FBBF62A0C8}">
      <dsp:nvSpPr>
        <dsp:cNvPr id="0" name=""/>
        <dsp:cNvSpPr/>
      </dsp:nvSpPr>
      <dsp:spPr>
        <a:xfrm>
          <a:off x="2823991" y="193960"/>
          <a:ext cx="1761831" cy="1031302"/>
        </a:xfrm>
        <a:prstGeom prst="flowChartDocument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-20000"/>
                <a:shade val="51000"/>
                <a:satMod val="130000"/>
              </a:schemeClr>
            </a:gs>
            <a:gs pos="80000">
              <a:schemeClr val="accent2">
                <a:alpha val="90000"/>
                <a:hueOff val="0"/>
                <a:satOff val="0"/>
                <a:lumOff val="0"/>
                <a:alphaOff val="-20000"/>
                <a:shade val="93000"/>
                <a:satMod val="130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-2000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83820" numCol="1" spcCol="1270" anchor="t" anchorCtr="0">
          <a:noAutofit/>
        </a:bodyPr>
        <a:lstStyle/>
        <a:p>
          <a:pPr marL="0" lvl="0" indent="0" algn="ctr" defTabSz="9779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2200" kern="1200" dirty="0"/>
            <a:t>비공개처리</a:t>
          </a:r>
        </a:p>
      </dsp:txBody>
      <dsp:txXfrm>
        <a:off x="2823991" y="193960"/>
        <a:ext cx="1761831" cy="687535"/>
      </dsp:txXfrm>
    </dsp:sp>
    <dsp:sp modelId="{F92B1121-6638-49F6-B175-15EF01CC7C20}">
      <dsp:nvSpPr>
        <dsp:cNvPr id="0" name=""/>
        <dsp:cNvSpPr/>
      </dsp:nvSpPr>
      <dsp:spPr>
        <a:xfrm>
          <a:off x="2808309" y="935533"/>
          <a:ext cx="1761831" cy="116862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alpha val="90000"/>
              <a:hueOff val="0"/>
              <a:satOff val="0"/>
              <a:lumOff val="0"/>
              <a:alphaOff val="-20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marL="114300" lvl="1" indent="-114300" algn="l" defTabSz="6223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ko-KR" altLang="en-US" sz="1400" kern="1200" dirty="0"/>
            <a:t>제보내용은 비밀유지</a:t>
          </a:r>
          <a:r>
            <a:rPr lang="en-US" altLang="ko-KR" sz="1400" kern="1200" dirty="0"/>
            <a:t>(10</a:t>
          </a:r>
          <a:r>
            <a:rPr lang="ko-KR" altLang="en-US" sz="1400" kern="1200" dirty="0"/>
            <a:t>일 이내 처리</a:t>
          </a:r>
          <a:r>
            <a:rPr lang="en-US" altLang="ko-KR" sz="1400" kern="1200" dirty="0"/>
            <a:t>)</a:t>
          </a:r>
          <a:endParaRPr lang="ko-KR" altLang="en-US" sz="1400" kern="1200" dirty="0"/>
        </a:p>
      </dsp:txBody>
      <dsp:txXfrm>
        <a:off x="2842537" y="969761"/>
        <a:ext cx="1693375" cy="1100164"/>
      </dsp:txXfrm>
    </dsp:sp>
    <dsp:sp modelId="{F7920AE2-501E-4C44-A58E-B054B427AE25}">
      <dsp:nvSpPr>
        <dsp:cNvPr id="0" name=""/>
        <dsp:cNvSpPr/>
      </dsp:nvSpPr>
      <dsp:spPr>
        <a:xfrm rot="21574286">
          <a:off x="4824794" y="288689"/>
          <a:ext cx="566240" cy="438645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ko-KR" altLang="en-US" sz="1100" kern="1200"/>
        </a:p>
      </dsp:txBody>
      <dsp:txXfrm>
        <a:off x="4824796" y="376910"/>
        <a:ext cx="434647" cy="263187"/>
      </dsp:txXfrm>
    </dsp:sp>
    <dsp:sp modelId="{A2631BB2-8430-48CC-8D40-67A948DCF3E7}">
      <dsp:nvSpPr>
        <dsp:cNvPr id="0" name=""/>
        <dsp:cNvSpPr/>
      </dsp:nvSpPr>
      <dsp:spPr>
        <a:xfrm>
          <a:off x="5654172" y="172790"/>
          <a:ext cx="1761831" cy="1031302"/>
        </a:xfrm>
        <a:prstGeom prst="flowChartDocument">
          <a:avLst/>
        </a:prstGeom>
        <a:solidFill>
          <a:schemeClr val="accent2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83820" numCol="1" spcCol="1270" anchor="t" anchorCtr="0">
          <a:noAutofit/>
        </a:bodyPr>
        <a:lstStyle/>
        <a:p>
          <a:pPr marL="0" lvl="0" indent="0" algn="ctr" defTabSz="9779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2200" kern="1200" dirty="0"/>
            <a:t>결과통보</a:t>
          </a:r>
        </a:p>
      </dsp:txBody>
      <dsp:txXfrm>
        <a:off x="5654172" y="172790"/>
        <a:ext cx="1761831" cy="687535"/>
      </dsp:txXfrm>
    </dsp:sp>
    <dsp:sp modelId="{2621CDB9-18E3-4997-8382-E166DC958E4B}">
      <dsp:nvSpPr>
        <dsp:cNvPr id="0" name=""/>
        <dsp:cNvSpPr/>
      </dsp:nvSpPr>
      <dsp:spPr>
        <a:xfrm>
          <a:off x="5642031" y="900579"/>
          <a:ext cx="1761831" cy="122739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alpha val="90000"/>
              <a:hueOff val="0"/>
              <a:satOff val="0"/>
              <a:lumOff val="0"/>
              <a:alphaOff val="-40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marL="114300" lvl="1" indent="-114300" algn="l" defTabSz="6223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ko-KR" altLang="en-US" sz="1400" kern="1200" dirty="0"/>
            <a:t>처리결과는 회신통보원칙</a:t>
          </a:r>
        </a:p>
      </dsp:txBody>
      <dsp:txXfrm>
        <a:off x="5677980" y="936528"/>
        <a:ext cx="1689933" cy="115549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87E1C9B-A693-46EA-BD8C-E02C0A122EC8}">
      <dsp:nvSpPr>
        <dsp:cNvPr id="0" name=""/>
        <dsp:cNvSpPr/>
      </dsp:nvSpPr>
      <dsp:spPr>
        <a:xfrm>
          <a:off x="0" y="4520"/>
          <a:ext cx="5544616" cy="80496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ko-KR" sz="2400" kern="1200" dirty="0"/>
            <a:t>1) </a:t>
          </a:r>
          <a:r>
            <a:rPr lang="ko-KR" altLang="en-US" sz="2400" kern="1200" dirty="0"/>
            <a:t>투명하고 공정한 직무수행</a:t>
          </a:r>
        </a:p>
      </dsp:txBody>
      <dsp:txXfrm>
        <a:off x="39295" y="43815"/>
        <a:ext cx="5466026" cy="726370"/>
      </dsp:txXfrm>
    </dsp:sp>
    <dsp:sp modelId="{A8ADC0B2-482C-4D82-86D9-A210B53F9332}">
      <dsp:nvSpPr>
        <dsp:cNvPr id="0" name=""/>
        <dsp:cNvSpPr/>
      </dsp:nvSpPr>
      <dsp:spPr>
        <a:xfrm>
          <a:off x="0" y="903889"/>
          <a:ext cx="5544616" cy="804960"/>
        </a:xfrm>
        <a:prstGeom prst="roundRect">
          <a:avLst/>
        </a:prstGeom>
        <a:gradFill rotWithShape="0">
          <a:gsLst>
            <a:gs pos="0">
              <a:schemeClr val="accent2">
                <a:hueOff val="1560506"/>
                <a:satOff val="-1946"/>
                <a:lumOff val="458"/>
                <a:alphaOff val="0"/>
                <a:tint val="50000"/>
                <a:satMod val="300000"/>
              </a:schemeClr>
            </a:gs>
            <a:gs pos="35000">
              <a:schemeClr val="accent2">
                <a:hueOff val="1560506"/>
                <a:satOff val="-1946"/>
                <a:lumOff val="458"/>
                <a:alphaOff val="0"/>
                <a:tint val="37000"/>
                <a:satMod val="300000"/>
              </a:schemeClr>
            </a:gs>
            <a:gs pos="100000">
              <a:schemeClr val="accent2">
                <a:hueOff val="1560506"/>
                <a:satOff val="-1946"/>
                <a:lumOff val="458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ko-KR" sz="2400" kern="1200" dirty="0"/>
            <a:t>2) </a:t>
          </a:r>
          <a:r>
            <a:rPr lang="ko-KR" altLang="en-US" sz="2400" kern="1200" dirty="0"/>
            <a:t>거래처와의 관계유지</a:t>
          </a:r>
        </a:p>
      </dsp:txBody>
      <dsp:txXfrm>
        <a:off x="39295" y="943184"/>
        <a:ext cx="5466026" cy="726370"/>
      </dsp:txXfrm>
    </dsp:sp>
    <dsp:sp modelId="{8E402459-E9EC-4F76-BA3D-C0124CE12E42}">
      <dsp:nvSpPr>
        <dsp:cNvPr id="0" name=""/>
        <dsp:cNvSpPr/>
      </dsp:nvSpPr>
      <dsp:spPr>
        <a:xfrm>
          <a:off x="0" y="1862120"/>
          <a:ext cx="5544616" cy="804960"/>
        </a:xfrm>
        <a:prstGeom prst="roundRect">
          <a:avLst/>
        </a:prstGeom>
        <a:gradFill rotWithShape="0">
          <a:gsLst>
            <a:gs pos="0">
              <a:schemeClr val="accent2">
                <a:hueOff val="3121013"/>
                <a:satOff val="-3893"/>
                <a:lumOff val="915"/>
                <a:alphaOff val="0"/>
                <a:tint val="50000"/>
                <a:satMod val="300000"/>
              </a:schemeClr>
            </a:gs>
            <a:gs pos="35000">
              <a:schemeClr val="accent2">
                <a:hueOff val="3121013"/>
                <a:satOff val="-3893"/>
                <a:lumOff val="915"/>
                <a:alphaOff val="0"/>
                <a:tint val="37000"/>
                <a:satMod val="300000"/>
              </a:schemeClr>
            </a:gs>
            <a:gs pos="100000">
              <a:schemeClr val="accent2">
                <a:hueOff val="3121013"/>
                <a:satOff val="-3893"/>
                <a:lumOff val="915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ko-KR" sz="2400" kern="1200" dirty="0"/>
            <a:t>3) </a:t>
          </a:r>
          <a:r>
            <a:rPr lang="ko-KR" altLang="en-US" sz="2400" kern="1200" dirty="0"/>
            <a:t>사익</a:t>
          </a:r>
          <a:r>
            <a:rPr lang="en-US" altLang="ko-KR" sz="2400" kern="1200" dirty="0"/>
            <a:t>(</a:t>
          </a:r>
          <a:r>
            <a:rPr lang="ko-KR" altLang="en-US" sz="2400" kern="1200" dirty="0"/>
            <a:t>私益</a:t>
          </a:r>
          <a:r>
            <a:rPr lang="en-US" altLang="ko-KR" sz="2400" kern="1200" dirty="0"/>
            <a:t>) </a:t>
          </a:r>
          <a:r>
            <a:rPr lang="ko-KR" altLang="en-US" sz="2400" kern="1200" dirty="0"/>
            <a:t>취득 금지</a:t>
          </a:r>
        </a:p>
      </dsp:txBody>
      <dsp:txXfrm>
        <a:off x="39295" y="1901415"/>
        <a:ext cx="5466026" cy="726370"/>
      </dsp:txXfrm>
    </dsp:sp>
    <dsp:sp modelId="{B4B552C3-A5ED-42EC-90B5-65084244C539}">
      <dsp:nvSpPr>
        <dsp:cNvPr id="0" name=""/>
        <dsp:cNvSpPr/>
      </dsp:nvSpPr>
      <dsp:spPr>
        <a:xfrm>
          <a:off x="0" y="2790919"/>
          <a:ext cx="5544616" cy="804960"/>
        </a:xfrm>
        <a:prstGeom prst="roundRect">
          <a:avLst/>
        </a:prstGeom>
        <a:gradFill rotWithShape="0">
          <a:gsLst>
            <a:gs pos="0">
              <a:schemeClr val="accent2">
                <a:hueOff val="4681519"/>
                <a:satOff val="-5839"/>
                <a:lumOff val="1373"/>
                <a:alphaOff val="0"/>
                <a:tint val="50000"/>
                <a:satMod val="300000"/>
              </a:schemeClr>
            </a:gs>
            <a:gs pos="35000">
              <a:schemeClr val="accent2">
                <a:hueOff val="4681519"/>
                <a:satOff val="-5839"/>
                <a:lumOff val="1373"/>
                <a:alphaOff val="0"/>
                <a:tint val="37000"/>
                <a:satMod val="300000"/>
              </a:schemeClr>
            </a:gs>
            <a:gs pos="100000">
              <a:schemeClr val="accent2">
                <a:hueOff val="4681519"/>
                <a:satOff val="-5839"/>
                <a:lumOff val="1373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ko-KR" sz="2400" kern="1200" dirty="0"/>
            <a:t>4) </a:t>
          </a:r>
          <a:r>
            <a:rPr lang="ko-KR" altLang="en-US" sz="2400" kern="1200" dirty="0"/>
            <a:t>회사 정보 보호</a:t>
          </a:r>
        </a:p>
      </dsp:txBody>
      <dsp:txXfrm>
        <a:off x="39295" y="2830214"/>
        <a:ext cx="5466026" cy="72637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CDFD29-14CC-41AA-B11E-C738C72467E1}">
      <dsp:nvSpPr>
        <dsp:cNvPr id="0" name=""/>
        <dsp:cNvSpPr/>
      </dsp:nvSpPr>
      <dsp:spPr>
        <a:xfrm rot="5400000">
          <a:off x="-192215" y="940194"/>
          <a:ext cx="1468179" cy="177173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36FAE85-1C72-4E02-B0BF-2D459D95FAFA}">
      <dsp:nvSpPr>
        <dsp:cNvPr id="0" name=""/>
        <dsp:cNvSpPr/>
      </dsp:nvSpPr>
      <dsp:spPr>
        <a:xfrm>
          <a:off x="144018" y="974"/>
          <a:ext cx="1968599" cy="1181159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ko-KR" sz="1500" kern="1200" dirty="0">
              <a:solidFill>
                <a:schemeClr val="tx1"/>
              </a:solidFill>
              <a:latin typeface="+mn-ea"/>
              <a:ea typeface="+mn-ea"/>
            </a:rPr>
            <a:t>1. </a:t>
          </a:r>
          <a:r>
            <a:rPr lang="ko-KR" altLang="en-US" sz="1500" kern="1200" dirty="0">
              <a:solidFill>
                <a:schemeClr val="tx1"/>
              </a:solidFill>
              <a:latin typeface="+mn-ea"/>
              <a:ea typeface="+mn-ea"/>
            </a:rPr>
            <a:t>내 행동이 과연 </a:t>
          </a:r>
          <a:r>
            <a:rPr lang="ko-KR" altLang="en-US" sz="1500" b="1" u="sng" kern="1200" dirty="0">
              <a:solidFill>
                <a:schemeClr val="tx1"/>
              </a:solidFill>
              <a:latin typeface="+mn-ea"/>
              <a:ea typeface="+mn-ea"/>
            </a:rPr>
            <a:t>합법적</a:t>
          </a:r>
          <a:r>
            <a:rPr lang="ko-KR" altLang="en-US" sz="1500" b="1" kern="1200" dirty="0">
              <a:solidFill>
                <a:schemeClr val="tx1"/>
              </a:solidFill>
              <a:latin typeface="+mn-ea"/>
              <a:ea typeface="+mn-ea"/>
            </a:rPr>
            <a:t>인가</a:t>
          </a:r>
          <a:r>
            <a:rPr lang="en-US" altLang="ko-KR" sz="1500" b="1" kern="1200" dirty="0">
              <a:solidFill>
                <a:schemeClr val="tx1"/>
              </a:solidFill>
              <a:latin typeface="+mn-ea"/>
              <a:ea typeface="+mn-ea"/>
            </a:rPr>
            <a:t>?</a:t>
          </a:r>
          <a:endParaRPr lang="ko-KR" altLang="en-US" sz="1500" b="1" kern="1200" dirty="0">
            <a:solidFill>
              <a:schemeClr val="tx1"/>
            </a:solidFill>
            <a:latin typeface="+mn-ea"/>
            <a:ea typeface="+mn-ea"/>
          </a:endParaRPr>
        </a:p>
      </dsp:txBody>
      <dsp:txXfrm>
        <a:off x="178613" y="35569"/>
        <a:ext cx="1899409" cy="1111969"/>
      </dsp:txXfrm>
    </dsp:sp>
    <dsp:sp modelId="{E29954FF-2955-4B84-A6E0-F06B2AC68FC8}">
      <dsp:nvSpPr>
        <dsp:cNvPr id="0" name=""/>
        <dsp:cNvSpPr/>
      </dsp:nvSpPr>
      <dsp:spPr>
        <a:xfrm rot="5400000">
          <a:off x="-192215" y="2416644"/>
          <a:ext cx="1468179" cy="177173"/>
        </a:xfrm>
        <a:prstGeom prst="rect">
          <a:avLst/>
        </a:prstGeom>
        <a:solidFill>
          <a:schemeClr val="accent5">
            <a:hueOff val="-1655646"/>
            <a:satOff val="6635"/>
            <a:lumOff val="1438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894103A-45B1-42B8-A94B-3640DBF10753}">
      <dsp:nvSpPr>
        <dsp:cNvPr id="0" name=""/>
        <dsp:cNvSpPr/>
      </dsp:nvSpPr>
      <dsp:spPr>
        <a:xfrm>
          <a:off x="144018" y="1477424"/>
          <a:ext cx="1968599" cy="1181159"/>
        </a:xfrm>
        <a:prstGeom prst="roundRect">
          <a:avLst>
            <a:gd name="adj" fmla="val 10000"/>
          </a:avLst>
        </a:prstGeom>
        <a:solidFill>
          <a:schemeClr val="accent5">
            <a:hueOff val="-1419125"/>
            <a:satOff val="5687"/>
            <a:lumOff val="123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ko-KR" sz="1500" kern="1200" dirty="0">
              <a:solidFill>
                <a:schemeClr val="tx1"/>
              </a:solidFill>
            </a:rPr>
            <a:t>2. </a:t>
          </a:r>
          <a:r>
            <a:rPr lang="ko-KR" altLang="en-US" sz="1500" kern="1200" dirty="0">
              <a:solidFill>
                <a:schemeClr val="tx1"/>
              </a:solidFill>
            </a:rPr>
            <a:t>내가 과연 공명 정대하고 </a:t>
          </a:r>
          <a:r>
            <a:rPr lang="ko-KR" altLang="en-US" sz="1500" b="1" u="sng" kern="1200" dirty="0">
              <a:solidFill>
                <a:schemeClr val="tx1"/>
              </a:solidFill>
            </a:rPr>
            <a:t>정직한 일</a:t>
          </a:r>
          <a:r>
            <a:rPr lang="ko-KR" altLang="en-US" sz="1500" kern="1200" dirty="0">
              <a:solidFill>
                <a:schemeClr val="tx1"/>
              </a:solidFill>
            </a:rPr>
            <a:t>을 하고 있는 </a:t>
          </a:r>
          <a:r>
            <a:rPr lang="ko-KR" altLang="en-US" sz="1500" b="1" kern="1200" dirty="0">
              <a:solidFill>
                <a:schemeClr val="tx1"/>
              </a:solidFill>
            </a:rPr>
            <a:t>것인가</a:t>
          </a:r>
          <a:r>
            <a:rPr lang="en-US" altLang="ko-KR" sz="1500" b="1" kern="1200" dirty="0">
              <a:solidFill>
                <a:schemeClr val="tx1"/>
              </a:solidFill>
            </a:rPr>
            <a:t>?</a:t>
          </a:r>
          <a:endParaRPr lang="ko-KR" altLang="en-US" sz="1500" b="1" kern="1200" dirty="0">
            <a:solidFill>
              <a:schemeClr val="tx1"/>
            </a:solidFill>
          </a:endParaRPr>
        </a:p>
      </dsp:txBody>
      <dsp:txXfrm>
        <a:off x="178613" y="1512019"/>
        <a:ext cx="1899409" cy="1111969"/>
      </dsp:txXfrm>
    </dsp:sp>
    <dsp:sp modelId="{43EDF4CA-F462-479D-8448-263EE5CD21A0}">
      <dsp:nvSpPr>
        <dsp:cNvPr id="0" name=""/>
        <dsp:cNvSpPr/>
      </dsp:nvSpPr>
      <dsp:spPr>
        <a:xfrm>
          <a:off x="546009" y="3154869"/>
          <a:ext cx="2609966" cy="177173"/>
        </a:xfrm>
        <a:prstGeom prst="rect">
          <a:avLst/>
        </a:prstGeom>
        <a:solidFill>
          <a:schemeClr val="accent5">
            <a:hueOff val="-3311292"/>
            <a:satOff val="13270"/>
            <a:lumOff val="287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969AD08-F41B-44A9-8710-4A4503D1E92A}">
      <dsp:nvSpPr>
        <dsp:cNvPr id="0" name=""/>
        <dsp:cNvSpPr/>
      </dsp:nvSpPr>
      <dsp:spPr>
        <a:xfrm>
          <a:off x="144018" y="2953873"/>
          <a:ext cx="1968599" cy="1181159"/>
        </a:xfrm>
        <a:prstGeom prst="roundRect">
          <a:avLst>
            <a:gd name="adj" fmla="val 10000"/>
          </a:avLst>
        </a:prstGeom>
        <a:solidFill>
          <a:schemeClr val="accent5">
            <a:hueOff val="-2838251"/>
            <a:satOff val="11375"/>
            <a:lumOff val="246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ko-KR" sz="1500" kern="1200" dirty="0">
              <a:solidFill>
                <a:schemeClr val="tx1"/>
              </a:solidFill>
            </a:rPr>
            <a:t>3. </a:t>
          </a:r>
          <a:r>
            <a:rPr lang="ko-KR" altLang="en-US" sz="1500" kern="1200" dirty="0">
              <a:solidFill>
                <a:schemeClr val="tx1"/>
              </a:solidFill>
            </a:rPr>
            <a:t>내 행동이 시간이 지나도 </a:t>
          </a:r>
          <a:r>
            <a:rPr lang="ko-KR" altLang="en-US" sz="1500" b="1" u="sng" kern="1200" dirty="0">
              <a:solidFill>
                <a:schemeClr val="tx1"/>
              </a:solidFill>
            </a:rPr>
            <a:t>과연 옳은 것</a:t>
          </a:r>
          <a:r>
            <a:rPr lang="ko-KR" altLang="en-US" sz="1500" b="1" kern="1200" dirty="0">
              <a:solidFill>
                <a:schemeClr val="tx1"/>
              </a:solidFill>
            </a:rPr>
            <a:t>으로 </a:t>
          </a:r>
          <a:r>
            <a:rPr lang="ko-KR" altLang="en-US" sz="1500" kern="1200" dirty="0">
              <a:solidFill>
                <a:schemeClr val="tx1"/>
              </a:solidFill>
            </a:rPr>
            <a:t>여겨질 </a:t>
          </a:r>
          <a:r>
            <a:rPr lang="ko-KR" altLang="en-US" sz="1500" b="1" kern="1200" dirty="0">
              <a:solidFill>
                <a:schemeClr val="tx1"/>
              </a:solidFill>
            </a:rPr>
            <a:t>것인가</a:t>
          </a:r>
          <a:r>
            <a:rPr lang="en-US" altLang="ko-KR" sz="1500" b="1" kern="1200" dirty="0">
              <a:solidFill>
                <a:schemeClr val="tx1"/>
              </a:solidFill>
            </a:rPr>
            <a:t>?</a:t>
          </a:r>
          <a:endParaRPr lang="ko-KR" altLang="en-US" sz="1500" b="1" kern="1200" dirty="0">
            <a:solidFill>
              <a:schemeClr val="tx1"/>
            </a:solidFill>
          </a:endParaRPr>
        </a:p>
      </dsp:txBody>
      <dsp:txXfrm>
        <a:off x="178613" y="2988468"/>
        <a:ext cx="1899409" cy="1111969"/>
      </dsp:txXfrm>
    </dsp:sp>
    <dsp:sp modelId="{2CF799C2-E48D-458A-BEAD-12E9F61951E5}">
      <dsp:nvSpPr>
        <dsp:cNvPr id="0" name=""/>
        <dsp:cNvSpPr/>
      </dsp:nvSpPr>
      <dsp:spPr>
        <a:xfrm rot="16200000">
          <a:off x="2426021" y="2416644"/>
          <a:ext cx="1468179" cy="177173"/>
        </a:xfrm>
        <a:prstGeom prst="rect">
          <a:avLst/>
        </a:prstGeom>
        <a:solidFill>
          <a:schemeClr val="accent5">
            <a:hueOff val="-4966938"/>
            <a:satOff val="19906"/>
            <a:lumOff val="4314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1DE2D03-7615-417F-916C-877598424964}">
      <dsp:nvSpPr>
        <dsp:cNvPr id="0" name=""/>
        <dsp:cNvSpPr/>
      </dsp:nvSpPr>
      <dsp:spPr>
        <a:xfrm>
          <a:off x="2762256" y="2953873"/>
          <a:ext cx="1968599" cy="1181159"/>
        </a:xfrm>
        <a:prstGeom prst="roundRect">
          <a:avLst>
            <a:gd name="adj" fmla="val 10000"/>
          </a:avLst>
        </a:prstGeom>
        <a:solidFill>
          <a:schemeClr val="accent5">
            <a:hueOff val="-4257376"/>
            <a:satOff val="17062"/>
            <a:lumOff val="369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ko-KR" sz="1500" kern="1200" dirty="0">
              <a:solidFill>
                <a:schemeClr val="tx1"/>
              </a:solidFill>
            </a:rPr>
            <a:t>6. </a:t>
          </a:r>
          <a:r>
            <a:rPr lang="ko-KR" altLang="en-US" sz="1500" kern="1200" dirty="0">
              <a:solidFill>
                <a:schemeClr val="tx1"/>
              </a:solidFill>
            </a:rPr>
            <a:t>나중에 </a:t>
          </a:r>
          <a:r>
            <a:rPr lang="ko-KR" altLang="en-US" sz="1500" b="1" u="sng" kern="1200" dirty="0">
              <a:solidFill>
                <a:schemeClr val="tx1"/>
              </a:solidFill>
            </a:rPr>
            <a:t>스스로</a:t>
          </a:r>
          <a:r>
            <a:rPr lang="ko-KR" altLang="en-US" sz="1500" kern="1200" dirty="0">
              <a:solidFill>
                <a:schemeClr val="tx1"/>
              </a:solidFill>
            </a:rPr>
            <a:t>에 대해 </a:t>
          </a:r>
          <a:r>
            <a:rPr lang="ko-KR" altLang="en-US" sz="1500" b="1" u="sng" kern="1200" dirty="0">
              <a:solidFill>
                <a:schemeClr val="tx1"/>
              </a:solidFill>
            </a:rPr>
            <a:t>나는 어떻게</a:t>
          </a:r>
          <a:r>
            <a:rPr lang="ko-KR" altLang="en-US" sz="1500" kern="1200" dirty="0">
              <a:solidFill>
                <a:schemeClr val="tx1"/>
              </a:solidFill>
            </a:rPr>
            <a:t> 느낄 </a:t>
          </a:r>
          <a:r>
            <a:rPr lang="ko-KR" altLang="en-US" sz="1500" b="1" kern="1200" dirty="0">
              <a:solidFill>
                <a:schemeClr val="tx1"/>
              </a:solidFill>
            </a:rPr>
            <a:t>것인가</a:t>
          </a:r>
          <a:r>
            <a:rPr lang="en-US" altLang="ko-KR" sz="1500" b="1" kern="1200" dirty="0">
              <a:solidFill>
                <a:schemeClr val="tx1"/>
              </a:solidFill>
            </a:rPr>
            <a:t>?</a:t>
          </a:r>
          <a:endParaRPr lang="ko-KR" altLang="en-US" sz="1500" b="1" kern="1200" dirty="0">
            <a:solidFill>
              <a:schemeClr val="tx1"/>
            </a:solidFill>
          </a:endParaRPr>
        </a:p>
      </dsp:txBody>
      <dsp:txXfrm>
        <a:off x="2796851" y="2988468"/>
        <a:ext cx="1899409" cy="1111969"/>
      </dsp:txXfrm>
    </dsp:sp>
    <dsp:sp modelId="{F12E8155-C829-4E40-9B3A-EE446B277144}">
      <dsp:nvSpPr>
        <dsp:cNvPr id="0" name=""/>
        <dsp:cNvSpPr/>
      </dsp:nvSpPr>
      <dsp:spPr>
        <a:xfrm rot="16200000">
          <a:off x="2426021" y="940194"/>
          <a:ext cx="1468179" cy="177173"/>
        </a:xfrm>
        <a:prstGeom prst="rect">
          <a:avLst/>
        </a:prstGeom>
        <a:solidFill>
          <a:schemeClr val="accent5">
            <a:hueOff val="-6622584"/>
            <a:satOff val="26541"/>
            <a:lumOff val="5752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678A01D-E2DE-4CB3-A47E-EB761735B14D}">
      <dsp:nvSpPr>
        <dsp:cNvPr id="0" name=""/>
        <dsp:cNvSpPr/>
      </dsp:nvSpPr>
      <dsp:spPr>
        <a:xfrm>
          <a:off x="2762256" y="1477424"/>
          <a:ext cx="1968599" cy="1181159"/>
        </a:xfrm>
        <a:prstGeom prst="roundRect">
          <a:avLst>
            <a:gd name="adj" fmla="val 10000"/>
          </a:avLst>
        </a:prstGeom>
        <a:solidFill>
          <a:schemeClr val="accent5">
            <a:hueOff val="-5676501"/>
            <a:satOff val="22749"/>
            <a:lumOff val="493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ko-KR" sz="1500" b="0" u="none" kern="1200" dirty="0">
              <a:solidFill>
                <a:schemeClr val="tx1"/>
              </a:solidFill>
            </a:rPr>
            <a:t>5. </a:t>
          </a:r>
          <a:r>
            <a:rPr lang="ko-KR" altLang="en-US" sz="1500" b="1" u="sng" kern="1200" dirty="0">
              <a:solidFill>
                <a:schemeClr val="tx1"/>
              </a:solidFill>
            </a:rPr>
            <a:t>신문에</a:t>
          </a:r>
          <a:r>
            <a:rPr lang="ko-KR" altLang="en-US" sz="1500" kern="1200" dirty="0">
              <a:solidFill>
                <a:schemeClr val="tx1"/>
              </a:solidFill>
            </a:rPr>
            <a:t> 실린다면 이것이 </a:t>
          </a:r>
          <a:r>
            <a:rPr lang="ko-KR" altLang="en-US" sz="1500" b="1" u="sng" kern="1200" dirty="0">
              <a:solidFill>
                <a:schemeClr val="tx1"/>
              </a:solidFill>
            </a:rPr>
            <a:t>어떻게</a:t>
          </a:r>
          <a:r>
            <a:rPr lang="ko-KR" altLang="en-US" sz="1500" b="1" kern="1200" dirty="0">
              <a:solidFill>
                <a:schemeClr val="tx1"/>
              </a:solidFill>
            </a:rPr>
            <a:t> 보일까</a:t>
          </a:r>
          <a:r>
            <a:rPr lang="en-US" altLang="ko-KR" sz="1500" b="1" kern="1200" dirty="0">
              <a:solidFill>
                <a:schemeClr val="tx1"/>
              </a:solidFill>
            </a:rPr>
            <a:t>?</a:t>
          </a:r>
          <a:endParaRPr lang="ko-KR" altLang="en-US" sz="1500" b="1" kern="1200" dirty="0">
            <a:solidFill>
              <a:schemeClr val="tx1"/>
            </a:solidFill>
          </a:endParaRPr>
        </a:p>
      </dsp:txBody>
      <dsp:txXfrm>
        <a:off x="2796851" y="1512019"/>
        <a:ext cx="1899409" cy="1111969"/>
      </dsp:txXfrm>
    </dsp:sp>
    <dsp:sp modelId="{D7013B74-D2AC-452B-993C-9273D1CDE521}">
      <dsp:nvSpPr>
        <dsp:cNvPr id="0" name=""/>
        <dsp:cNvSpPr/>
      </dsp:nvSpPr>
      <dsp:spPr>
        <a:xfrm>
          <a:off x="3164246" y="201969"/>
          <a:ext cx="3147886" cy="177173"/>
        </a:xfrm>
        <a:prstGeom prst="rect">
          <a:avLst/>
        </a:prstGeom>
        <a:solidFill>
          <a:schemeClr val="accent5">
            <a:hueOff val="-8278230"/>
            <a:satOff val="33176"/>
            <a:lumOff val="719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A428349-1B37-4A01-8871-37C7EA487947}">
      <dsp:nvSpPr>
        <dsp:cNvPr id="0" name=""/>
        <dsp:cNvSpPr/>
      </dsp:nvSpPr>
      <dsp:spPr>
        <a:xfrm>
          <a:off x="2762256" y="974"/>
          <a:ext cx="1968599" cy="1181159"/>
        </a:xfrm>
        <a:prstGeom prst="roundRect">
          <a:avLst>
            <a:gd name="adj" fmla="val 10000"/>
          </a:avLst>
        </a:prstGeom>
        <a:solidFill>
          <a:schemeClr val="accent5">
            <a:hueOff val="-7095626"/>
            <a:satOff val="28436"/>
            <a:lumOff val="616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ko-KR" sz="1500" kern="1200" dirty="0">
              <a:solidFill>
                <a:schemeClr val="tx1"/>
              </a:solidFill>
            </a:rPr>
            <a:t>4. </a:t>
          </a:r>
          <a:r>
            <a:rPr lang="ko-KR" altLang="en-US" sz="1500" kern="1200" dirty="0">
              <a:solidFill>
                <a:schemeClr val="tx1"/>
              </a:solidFill>
            </a:rPr>
            <a:t>나는 오늘 밤 </a:t>
          </a:r>
          <a:r>
            <a:rPr lang="ko-KR" altLang="en-US" sz="1500" b="1" u="sng" kern="1200" dirty="0">
              <a:solidFill>
                <a:schemeClr val="tx1"/>
              </a:solidFill>
            </a:rPr>
            <a:t>잠을 푹 잘 수</a:t>
          </a:r>
          <a:r>
            <a:rPr lang="ko-KR" altLang="en-US" sz="1500" b="1" kern="1200" dirty="0">
              <a:solidFill>
                <a:schemeClr val="tx1"/>
              </a:solidFill>
            </a:rPr>
            <a:t> 있을까</a:t>
          </a:r>
          <a:r>
            <a:rPr lang="en-US" altLang="ko-KR" sz="1500" b="1" kern="1200" dirty="0">
              <a:solidFill>
                <a:schemeClr val="tx1"/>
              </a:solidFill>
            </a:rPr>
            <a:t>?</a:t>
          </a:r>
          <a:endParaRPr lang="ko-KR" altLang="en-US" sz="1500" b="1" kern="1200" dirty="0">
            <a:solidFill>
              <a:schemeClr val="tx1"/>
            </a:solidFill>
          </a:endParaRPr>
        </a:p>
      </dsp:txBody>
      <dsp:txXfrm>
        <a:off x="2796851" y="35569"/>
        <a:ext cx="1899409" cy="1111969"/>
      </dsp:txXfrm>
    </dsp:sp>
    <dsp:sp modelId="{EA18FB91-DD7D-46BE-8A5B-B6D52B5BC48E}">
      <dsp:nvSpPr>
        <dsp:cNvPr id="0" name=""/>
        <dsp:cNvSpPr/>
      </dsp:nvSpPr>
      <dsp:spPr>
        <a:xfrm rot="5400000">
          <a:off x="5379679" y="1142693"/>
          <a:ext cx="1873177" cy="177173"/>
        </a:xfrm>
        <a:prstGeom prst="rect">
          <a:avLst/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6A6670E-D093-4C98-9037-384065001876}">
      <dsp:nvSpPr>
        <dsp:cNvPr id="0" name=""/>
        <dsp:cNvSpPr/>
      </dsp:nvSpPr>
      <dsp:spPr>
        <a:xfrm>
          <a:off x="5918413" y="974"/>
          <a:ext cx="1968599" cy="1181159"/>
        </a:xfrm>
        <a:prstGeom prst="roundRect">
          <a:avLst>
            <a:gd name="adj" fmla="val 10000"/>
          </a:avLst>
        </a:prstGeom>
        <a:solidFill>
          <a:schemeClr val="accent5">
            <a:hueOff val="-8514751"/>
            <a:satOff val="34124"/>
            <a:lumOff val="739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ko-KR" sz="1500" kern="1200" dirty="0">
              <a:solidFill>
                <a:schemeClr val="tx1"/>
              </a:solidFill>
            </a:rPr>
            <a:t>7. </a:t>
          </a:r>
          <a:r>
            <a:rPr lang="ko-KR" altLang="en-US" sz="1500" kern="1200" dirty="0">
              <a:solidFill>
                <a:schemeClr val="tx1"/>
              </a:solidFill>
            </a:rPr>
            <a:t>내 아이들에게 </a:t>
          </a:r>
          <a:r>
            <a:rPr lang="ko-KR" altLang="en-US" sz="1500" b="1" u="sng" kern="1200" dirty="0">
              <a:solidFill>
                <a:schemeClr val="tx1"/>
              </a:solidFill>
            </a:rPr>
            <a:t>무엇이라고</a:t>
          </a:r>
          <a:r>
            <a:rPr lang="ko-KR" altLang="en-US" sz="1500" kern="1200" dirty="0">
              <a:solidFill>
                <a:schemeClr val="tx1"/>
              </a:solidFill>
            </a:rPr>
            <a:t> 말할 </a:t>
          </a:r>
          <a:r>
            <a:rPr lang="ko-KR" altLang="en-US" sz="1500" b="1" kern="1200" dirty="0">
              <a:solidFill>
                <a:schemeClr val="tx1"/>
              </a:solidFill>
            </a:rPr>
            <a:t>것인가</a:t>
          </a:r>
          <a:r>
            <a:rPr lang="en-US" altLang="ko-KR" sz="1500" b="1" kern="1200" dirty="0">
              <a:solidFill>
                <a:schemeClr val="tx1"/>
              </a:solidFill>
            </a:rPr>
            <a:t>?</a:t>
          </a:r>
          <a:endParaRPr lang="ko-KR" altLang="en-US" sz="1500" b="1" kern="1200" dirty="0">
            <a:solidFill>
              <a:schemeClr val="tx1"/>
            </a:solidFill>
          </a:endParaRPr>
        </a:p>
      </dsp:txBody>
      <dsp:txXfrm>
        <a:off x="5953008" y="35569"/>
        <a:ext cx="1899409" cy="1111969"/>
      </dsp:txXfrm>
    </dsp:sp>
    <dsp:sp modelId="{6D90977D-FC6D-4798-A855-95840C6CD56B}">
      <dsp:nvSpPr>
        <dsp:cNvPr id="0" name=""/>
        <dsp:cNvSpPr/>
      </dsp:nvSpPr>
      <dsp:spPr>
        <a:xfrm>
          <a:off x="5380493" y="1477424"/>
          <a:ext cx="3044439" cy="1996868"/>
        </a:xfrm>
        <a:prstGeom prst="roundRect">
          <a:avLst>
            <a:gd name="adj" fmla="val 10000"/>
          </a:avLst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2000" b="1" kern="1200" dirty="0">
              <a:solidFill>
                <a:schemeClr val="tx1"/>
              </a:solidFill>
            </a:rPr>
            <a:t>그래도</a:t>
          </a:r>
          <a:r>
            <a:rPr lang="ko-KR" altLang="en-US" sz="1500" kern="1200" dirty="0">
              <a:solidFill>
                <a:schemeClr val="tx1"/>
              </a:solidFill>
            </a:rPr>
            <a:t> 확신이 서지 않으면</a:t>
          </a:r>
          <a:r>
            <a:rPr lang="en-US" altLang="ko-KR" sz="1500" kern="1200" dirty="0">
              <a:solidFill>
                <a:schemeClr val="tx1"/>
              </a:solidFill>
            </a:rPr>
            <a:t>, </a:t>
          </a:r>
          <a:r>
            <a:rPr lang="ko-KR" altLang="en-US" sz="1500" b="1" kern="1200" dirty="0">
              <a:solidFill>
                <a:schemeClr val="tx1"/>
              </a:solidFill>
            </a:rPr>
            <a:t>옳은 일을 하고 있다는 확신이 설 때까지 계속 자문하십시오</a:t>
          </a:r>
          <a:r>
            <a:rPr lang="en-US" altLang="ko-KR" sz="1500" b="1" kern="1200" dirty="0">
              <a:solidFill>
                <a:schemeClr val="tx1"/>
              </a:solidFill>
            </a:rPr>
            <a:t>!</a:t>
          </a:r>
          <a:endParaRPr lang="ko-KR" altLang="en-US" sz="1500" b="1" kern="1200" dirty="0">
            <a:solidFill>
              <a:schemeClr val="tx1"/>
            </a:solidFill>
          </a:endParaRPr>
        </a:p>
      </dsp:txBody>
      <dsp:txXfrm>
        <a:off x="5438979" y="1535910"/>
        <a:ext cx="2927467" cy="187989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bProcess4">
  <dgm:title val=""/>
  <dgm:desc val=""/>
  <dgm:catLst>
    <dgm:cat type="process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grDir" val="tL"/>
          <dgm:param type="flowDir" val="col"/>
          <dgm:param type="contDir" val="revDir"/>
          <dgm:param type="bkpt" val="bal"/>
        </dgm:alg>
      </dgm:if>
      <dgm:else name="Name3">
        <dgm:alg type="snake">
          <dgm:param type="grDir" val="tR"/>
          <dgm:param type="flowDir" val="col"/>
          <dgm:param type="contDir" val="revDir"/>
          <dgm:param type="bkpt" val="bal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fact="0.6"/>
      <dgm:constr type="h" for="ch" forName="sibTrans" refType="h" refFor="ch" refForName="compNode" op="equ" fact="0.25"/>
      <dgm:constr type="sp" refType="w" fact="0.33"/>
      <dgm:constr type="primFontSz" for="des" forName="node" op="equ" val="65"/>
    </dgm:constrLst>
    <dgm:ruleLst/>
    <dgm:forEach name="nodes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axis="self" func="var" arg="dir" op="equ" val="norm">
            <dgm:constrLst>
              <dgm:constr type="l" for="ch" forName="dummyConnPt" refType="w" fact="0.2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if>
          <dgm:else name="Name6">
            <dgm:constrLst>
              <dgm:constr type="l" for="ch" forName="dummyConnPt" refType="w" fact="0.8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else>
        </dgm:choose>
        <dgm:ruleLst/>
        <dgm:layoutNode name="dummyConnPt" styleLbl="node1" moveWith="node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node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  <dgm:constr type="primFontSz" val="65"/>
          </dgm:constrLst>
          <dgm:ruleLst>
            <dgm:rule type="primFontSz" val="5" fact="NaN" max="NaN"/>
          </dgm:ruleLst>
        </dgm:layoutNode>
      </dgm:layoutNode>
      <dgm:forEach name="sibTransForEach" axis="followSib" cnt="1">
        <dgm:layoutNode name="sibTrans" styleLbl="bgSibTrans2D1">
          <dgm:choose name="Name7">
            <dgm:if name="Name8" axis="self" func="var" arg="dir" op="equ" val="norm">
              <dgm:alg type="conn">
                <dgm:param type="srcNode" val="dummyConnPt"/>
                <dgm:param type="dstNode" val="dummyConnPt"/>
                <dgm:param type="begPts" val="bCtr, midR, tCtr"/>
                <dgm:param type="endPts" val="tCtr, midL, bCtr"/>
                <dgm:param type="begSty" val="noArr"/>
                <dgm:param type="endSty" val="noArr"/>
              </dgm:alg>
            </dgm:if>
            <dgm:else name="Name9">
              <dgm:alg type="conn">
                <dgm:param type="srcNode" val="dummyConnPt"/>
                <dgm:param type="dstNode" val="dummyConnPt"/>
                <dgm:param type="begPts" val="bCtr, midL, tCtr"/>
                <dgm:param type="endPts" val="tCtr, midR, bCtr"/>
                <dgm:param type="begSty" val="noArr"/>
                <dgm:param type="endSty" val="noAr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/>
            <dgm:constr type="endPad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4A1CB4-8DFC-4527-B1FA-3078B4FD24E8}" type="datetimeFigureOut">
              <a:rPr lang="ko-KR" altLang="en-US" smtClean="0"/>
              <a:pPr/>
              <a:t>2021-03-31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A02856-9D3E-43CB-B078-B5B8CB6D9B9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894529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CB8EED-76CC-4A9A-B4AC-43AC594C14C9}" type="datetimeFigureOut">
              <a:rPr lang="ko-KR" altLang="en-US" smtClean="0"/>
              <a:pPr/>
              <a:t>2021-03-31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2053A0-4AEE-4B55-B3D9-22A84759820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3354358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053A0-4AEE-4B55-B3D9-22A84759820C}" type="slidenum">
              <a:rPr lang="ko-KR" altLang="en-US" smtClean="0"/>
              <a:pPr/>
              <a:t>0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/>
              <a:t>   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F0E8D-0402-44F3-AB06-982A9A00877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A2251-B7E2-4C5A-B03D-1BFC8534C680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2021-03-31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ko-KR" altLang="en-US" dirty="0">
                <a:solidFill>
                  <a:prstClr val="black"/>
                </a:solidFill>
              </a:rPr>
              <a:t>㈜ </a:t>
            </a:r>
            <a:r>
              <a:rPr lang="ko-KR" altLang="en-US" dirty="0" err="1">
                <a:solidFill>
                  <a:prstClr val="black"/>
                </a:solidFill>
              </a:rPr>
              <a:t>제이앤티씨</a:t>
            </a:r>
            <a:r>
              <a:rPr lang="ko-KR" altLang="en-US" dirty="0">
                <a:solidFill>
                  <a:prstClr val="black"/>
                </a:solidFill>
              </a:rPr>
              <a:t> 추진사무국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B1BB4D1-B91C-470F-BCC7-056042A9B2A0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A2251-B7E2-4C5A-B03D-1BFC8534C680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2021-03-31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ko-KR" altLang="en-US" dirty="0">
                <a:solidFill>
                  <a:prstClr val="black"/>
                </a:solidFill>
              </a:rPr>
              <a:t>㈜ </a:t>
            </a:r>
            <a:r>
              <a:rPr lang="ko-KR" altLang="en-US" dirty="0" err="1">
                <a:solidFill>
                  <a:prstClr val="black"/>
                </a:solidFill>
              </a:rPr>
              <a:t>제이앤티씨</a:t>
            </a:r>
            <a:r>
              <a:rPr lang="ko-KR" altLang="en-US" dirty="0">
                <a:solidFill>
                  <a:prstClr val="black"/>
                </a:solidFill>
              </a:rPr>
              <a:t> 추진사무국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B1BB4D1-B91C-470F-BCC7-056042A9B2A0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FB7D7-7674-41F1-9866-6A484B20F21F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2021-03-31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ko-KR" altLang="en-US" dirty="0">
                <a:solidFill>
                  <a:prstClr val="black"/>
                </a:solidFill>
              </a:rPr>
              <a:t>㈜ </a:t>
            </a:r>
            <a:r>
              <a:rPr lang="ko-KR" altLang="en-US" dirty="0" err="1">
                <a:solidFill>
                  <a:prstClr val="black"/>
                </a:solidFill>
              </a:rPr>
              <a:t>제이앤티씨</a:t>
            </a:r>
            <a:r>
              <a:rPr lang="ko-KR" altLang="en-US" dirty="0">
                <a:solidFill>
                  <a:prstClr val="black"/>
                </a:solidFill>
              </a:rPr>
              <a:t> 추진사무국</a:t>
            </a:r>
          </a:p>
        </p:txBody>
      </p:sp>
      <p:sp>
        <p:nvSpPr>
          <p:cNvPr id="8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B1BB4D1-B91C-470F-BCC7-056042A9B2A0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FB7D7-7674-41F1-9866-6A484B20F21F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2021-03-31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ko-KR" altLang="en-US" dirty="0">
                <a:solidFill>
                  <a:prstClr val="black"/>
                </a:solidFill>
              </a:rPr>
              <a:t>㈜ </a:t>
            </a:r>
            <a:r>
              <a:rPr lang="ko-KR" altLang="en-US" dirty="0" err="1">
                <a:solidFill>
                  <a:prstClr val="black"/>
                </a:solidFill>
              </a:rPr>
              <a:t>제이앤티씨</a:t>
            </a:r>
            <a:r>
              <a:rPr lang="ko-KR" altLang="en-US" dirty="0">
                <a:solidFill>
                  <a:prstClr val="black"/>
                </a:solidFill>
              </a:rPr>
              <a:t> 추진사무국</a:t>
            </a:r>
          </a:p>
        </p:txBody>
      </p:sp>
      <p:sp>
        <p:nvSpPr>
          <p:cNvPr id="8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B1BB4D1-B91C-470F-BCC7-056042A9B2A0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6" name="직사각형 5"/>
          <p:cNvSpPr/>
          <p:nvPr userDrawn="1"/>
        </p:nvSpPr>
        <p:spPr>
          <a:xfrm>
            <a:off x="123825" y="592112"/>
            <a:ext cx="8912671" cy="5688633"/>
          </a:xfrm>
          <a:prstGeom prst="rect">
            <a:avLst/>
          </a:prstGeom>
          <a:blipFill dpi="0" rotWithShape="1">
            <a:blip r:embed="rId2" cstate="print">
              <a:alphaModFix amt="55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.jpeg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ko-KR" altLang="en-US"/>
              <a:t>ㄹ허ㅗㅌ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ko-KR" altLang="en-US"/>
              <a:t>   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CF0E8D-0402-44F3-AB06-982A9A00877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6" r:id="rId2"/>
  </p:sldLayoutIdLst>
  <p:hf sldNum="0" hdr="0" ftr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85AAA4-4BBA-4ED1-A50C-27977B083054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2021-03-31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7" name="직선 연결선 6"/>
          <p:cNvCxnSpPr/>
          <p:nvPr userDrawn="1"/>
        </p:nvCxnSpPr>
        <p:spPr bwMode="auto">
          <a:xfrm>
            <a:off x="95250" y="550863"/>
            <a:ext cx="8964613" cy="1587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그림 7" descr="JNTC.jpg"/>
          <p:cNvPicPr>
            <a:picLocks noChangeAspect="1"/>
          </p:cNvPicPr>
          <p:nvPr userDrawn="1"/>
        </p:nvPicPr>
        <p:blipFill>
          <a:blip r:embed="rId5" cstate="print"/>
          <a:stretch>
            <a:fillRect/>
          </a:stretch>
        </p:blipFill>
        <p:spPr>
          <a:xfrm>
            <a:off x="8100392" y="116632"/>
            <a:ext cx="938784" cy="384048"/>
          </a:xfrm>
          <a:prstGeom prst="rect">
            <a:avLst/>
          </a:prstGeom>
        </p:spPr>
      </p:pic>
      <p:cxnSp>
        <p:nvCxnSpPr>
          <p:cNvPr id="9" name="직선 연결선 8"/>
          <p:cNvCxnSpPr/>
          <p:nvPr userDrawn="1"/>
        </p:nvCxnSpPr>
        <p:spPr bwMode="auto">
          <a:xfrm>
            <a:off x="105392" y="6300611"/>
            <a:ext cx="8964613" cy="1587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anchor="ctr"/>
          <a:lstStyle>
            <a:lvl1pPr algn="ctr">
              <a:defRPr sz="1400">
                <a:solidFill>
                  <a:schemeClr val="tx1"/>
                </a:solidFill>
              </a:defRPr>
            </a:lvl1pPr>
          </a:lstStyle>
          <a:p>
            <a:r>
              <a:rPr lang="ko-KR" altLang="en-US">
                <a:solidFill>
                  <a:prstClr val="black"/>
                </a:solidFill>
              </a:rPr>
              <a:t>㈜ 제이앤티씨 추진사무국</a:t>
            </a:r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12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anchor="ctr"/>
          <a:lstStyle>
            <a:lvl1pPr algn="r">
              <a:defRPr sz="1400">
                <a:solidFill>
                  <a:schemeClr val="tx1"/>
                </a:solidFill>
              </a:defRPr>
            </a:lvl1pPr>
          </a:lstStyle>
          <a:p>
            <a:fld id="{EB1BB4D1-B91C-470F-BCC7-056042A9B2A0}" type="slidenum">
              <a:rPr lang="ko-KR" altLang="en-US" smtClean="0">
                <a:solidFill>
                  <a:prstClr val="black"/>
                </a:solidFill>
              </a:rPr>
              <a:pPr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</p:sldLayoutIdLst>
  <p:hf hd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1"/>
          <p:cNvSpPr>
            <a:spLocks noGrp="1"/>
          </p:cNvSpPr>
          <p:nvPr>
            <p:ph type="ctrTitle" idx="4294967295"/>
          </p:nvPr>
        </p:nvSpPr>
        <p:spPr>
          <a:xfrm>
            <a:off x="0" y="1628775"/>
            <a:ext cx="9144000" cy="10795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ko-KR" altLang="en-US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윤리경영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560627" y="823059"/>
            <a:ext cx="3816000" cy="23400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noAutofit/>
          </a:bodyPr>
          <a:lstStyle/>
          <a:p>
            <a:pPr marL="609600" indent="-609600">
              <a:spcBef>
                <a:spcPct val="50000"/>
              </a:spcBef>
            </a:pPr>
            <a:endParaRPr lang="en-US" altLang="ko-KR" sz="1600" b="1" dirty="0">
              <a:latin typeface="+mn-ea"/>
            </a:endParaRPr>
          </a:p>
          <a:p>
            <a:pPr marL="609600" indent="-609600">
              <a:spcBef>
                <a:spcPct val="50000"/>
              </a:spcBef>
            </a:pPr>
            <a:r>
              <a:rPr lang="en-US" altLang="ko-KR" sz="1600" b="1" dirty="0">
                <a:latin typeface="+mn-ea"/>
              </a:rPr>
              <a:t>1. </a:t>
            </a:r>
            <a:r>
              <a:rPr lang="ko-KR" altLang="en-US" sz="1600" b="1" dirty="0">
                <a:latin typeface="+mn-ea"/>
              </a:rPr>
              <a:t>개요</a:t>
            </a:r>
            <a:endParaRPr lang="en-US" altLang="ko-KR" sz="1600" b="1" dirty="0">
              <a:latin typeface="+mn-ea"/>
            </a:endParaRPr>
          </a:p>
          <a:p>
            <a:pPr marL="609600" indent="-609600">
              <a:spcBef>
                <a:spcPct val="50000"/>
              </a:spcBef>
            </a:pPr>
            <a:r>
              <a:rPr lang="en-US" altLang="ko-KR" sz="1600" b="1" dirty="0">
                <a:latin typeface="+mn-ea"/>
              </a:rPr>
              <a:t>  1.1 </a:t>
            </a:r>
            <a:r>
              <a:rPr lang="ko-KR" altLang="en-US" sz="1600" b="1" dirty="0">
                <a:latin typeface="+mn-ea"/>
              </a:rPr>
              <a:t>윤리 경영의 개념 및 필요성</a:t>
            </a:r>
            <a:endParaRPr lang="en-US" altLang="ko-KR" sz="1600" b="1" dirty="0">
              <a:latin typeface="+mn-ea"/>
            </a:endParaRPr>
          </a:p>
          <a:p>
            <a:pPr marL="609600" indent="-609600">
              <a:spcBef>
                <a:spcPct val="50000"/>
              </a:spcBef>
            </a:pPr>
            <a:r>
              <a:rPr lang="en-US" altLang="ko-KR" sz="1600" b="1" dirty="0">
                <a:latin typeface="+mn-ea"/>
              </a:rPr>
              <a:t>  1.2 </a:t>
            </a:r>
            <a:r>
              <a:rPr lang="ko-KR" altLang="en-US" sz="1600" b="1" dirty="0">
                <a:latin typeface="+mn-ea"/>
              </a:rPr>
              <a:t>윤리 경영</a:t>
            </a:r>
            <a:endParaRPr lang="en-US" altLang="ko-KR" sz="1600" b="1" dirty="0">
              <a:latin typeface="+mn-ea"/>
            </a:endParaRPr>
          </a:p>
          <a:p>
            <a:pPr marL="609600" indent="-609600">
              <a:spcBef>
                <a:spcPct val="50000"/>
              </a:spcBef>
            </a:pPr>
            <a:r>
              <a:rPr lang="en-US" altLang="ko-KR" sz="1600" b="1" dirty="0">
                <a:latin typeface="+mn-ea"/>
              </a:rPr>
              <a:t>    1.2.1 </a:t>
            </a:r>
            <a:r>
              <a:rPr lang="ko-KR" altLang="en-US" sz="1600" b="1" dirty="0">
                <a:latin typeface="+mn-ea"/>
              </a:rPr>
              <a:t>윤리 헌장</a:t>
            </a:r>
            <a:endParaRPr lang="en-US" altLang="ko-KR" sz="1600" b="1" dirty="0">
              <a:latin typeface="+mn-ea"/>
            </a:endParaRPr>
          </a:p>
          <a:p>
            <a:pPr marL="609600" indent="-609600">
              <a:spcBef>
                <a:spcPct val="50000"/>
              </a:spcBef>
            </a:pPr>
            <a:r>
              <a:rPr lang="en-US" altLang="ko-KR" sz="1600" b="1" dirty="0">
                <a:latin typeface="+mn-ea"/>
              </a:rPr>
              <a:t>    1.2.2 </a:t>
            </a:r>
            <a:r>
              <a:rPr lang="ko-KR" altLang="en-US" sz="1600" b="1" dirty="0">
                <a:latin typeface="+mn-ea"/>
              </a:rPr>
              <a:t>윤리 강령</a:t>
            </a:r>
            <a:endParaRPr lang="en-US" altLang="ko-KR" sz="1600" b="1" dirty="0">
              <a:latin typeface="+mn-ea"/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4737515" y="823059"/>
            <a:ext cx="3816000" cy="23400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noAutofit/>
          </a:bodyPr>
          <a:lstStyle/>
          <a:p>
            <a:pPr marL="342900" indent="-342900">
              <a:spcBef>
                <a:spcPts val="960"/>
              </a:spcBef>
            </a:pPr>
            <a:endParaRPr lang="en-US" altLang="ko-KR" sz="1600" b="1" dirty="0">
              <a:latin typeface="+mn-ea"/>
            </a:endParaRPr>
          </a:p>
          <a:p>
            <a:pPr marL="342900" indent="-342900">
              <a:spcBef>
                <a:spcPts val="960"/>
              </a:spcBef>
            </a:pPr>
            <a:r>
              <a:rPr lang="en-US" altLang="ko-KR" sz="1600" b="1" dirty="0">
                <a:latin typeface="+mn-ea"/>
              </a:rPr>
              <a:t>2. </a:t>
            </a:r>
            <a:r>
              <a:rPr lang="ko-KR" altLang="en-US" sz="1600" b="1" dirty="0">
                <a:latin typeface="+mn-ea"/>
              </a:rPr>
              <a:t>정의 및 </a:t>
            </a:r>
            <a:r>
              <a:rPr lang="en-US" altLang="ko-KR" sz="1600" b="1" dirty="0">
                <a:latin typeface="+mn-ea"/>
              </a:rPr>
              <a:t>Action Plan</a:t>
            </a:r>
          </a:p>
          <a:p>
            <a:pPr marL="342900" indent="-342900">
              <a:spcBef>
                <a:spcPts val="960"/>
              </a:spcBef>
            </a:pPr>
            <a:r>
              <a:rPr lang="en-US" altLang="ko-KR" sz="1600" b="1" dirty="0">
                <a:latin typeface="+mn-ea"/>
              </a:rPr>
              <a:t>  2.1 </a:t>
            </a:r>
            <a:r>
              <a:rPr lang="ko-KR" altLang="en-US" sz="1600" b="1" dirty="0">
                <a:latin typeface="+mn-ea"/>
              </a:rPr>
              <a:t>윤리 행동</a:t>
            </a:r>
            <a:endParaRPr lang="en-US" altLang="ko-KR" sz="1600" b="1" dirty="0">
              <a:latin typeface="+mn-ea"/>
            </a:endParaRPr>
          </a:p>
          <a:p>
            <a:pPr marL="342900" indent="-342900">
              <a:spcBef>
                <a:spcPts val="960"/>
              </a:spcBef>
            </a:pPr>
            <a:r>
              <a:rPr lang="en-US" altLang="ko-KR" sz="1600" b="1" dirty="0">
                <a:latin typeface="+mn-ea"/>
              </a:rPr>
              <a:t>  2.2 </a:t>
            </a:r>
            <a:r>
              <a:rPr lang="ko-KR" altLang="en-US" sz="1600" b="1" dirty="0">
                <a:latin typeface="+mn-ea"/>
              </a:rPr>
              <a:t>행동 지침</a:t>
            </a:r>
            <a:endParaRPr lang="en-US" altLang="ko-KR" sz="1600" dirty="0">
              <a:latin typeface="+mn-ea"/>
            </a:endParaRPr>
          </a:p>
        </p:txBody>
      </p:sp>
      <p:sp>
        <p:nvSpPr>
          <p:cNvPr id="25" name="TextBox 24"/>
          <p:cNvSpPr txBox="1"/>
          <p:nvPr/>
        </p:nvSpPr>
        <p:spPr>
          <a:xfrm rot="623985">
            <a:off x="3106374" y="816810"/>
            <a:ext cx="12961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  <a:r>
              <a:rPr lang="en-US" altLang="ko-K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ection </a:t>
            </a:r>
            <a:r>
              <a:rPr lang="en-US" altLang="ko-K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endParaRPr lang="ko-KR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6" name="TextBox 25"/>
          <p:cNvSpPr txBox="1"/>
          <p:nvPr/>
        </p:nvSpPr>
        <p:spPr>
          <a:xfrm rot="611514">
            <a:off x="7235869" y="814667"/>
            <a:ext cx="12961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  <a:r>
              <a:rPr lang="en-US" altLang="ko-K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ection </a:t>
            </a:r>
            <a:r>
              <a:rPr lang="en-US" altLang="ko-K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endParaRPr lang="ko-KR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560627" y="3717032"/>
            <a:ext cx="3816424" cy="234086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noAutofit/>
          </a:bodyPr>
          <a:lstStyle/>
          <a:p>
            <a:pPr marL="342900" indent="-342900"/>
            <a:endParaRPr lang="en-US" altLang="ko-KR" sz="1600" b="1" dirty="0">
              <a:latin typeface="+mn-ea"/>
            </a:endParaRPr>
          </a:p>
          <a:p>
            <a:pPr marL="342900" indent="-342900">
              <a:spcBef>
                <a:spcPts val="600"/>
              </a:spcBef>
            </a:pPr>
            <a:r>
              <a:rPr lang="en-US" altLang="ko-KR" sz="1600" b="1" dirty="0">
                <a:latin typeface="+mn-ea"/>
              </a:rPr>
              <a:t>3. </a:t>
            </a:r>
            <a:r>
              <a:rPr lang="ko-KR" altLang="en-US" sz="1600" b="1" dirty="0">
                <a:latin typeface="+mn-ea"/>
              </a:rPr>
              <a:t>타사 사례</a:t>
            </a:r>
            <a:endParaRPr lang="en-US" altLang="ko-KR" sz="1600" b="1" dirty="0">
              <a:latin typeface="+mn-ea"/>
            </a:endParaRPr>
          </a:p>
          <a:p>
            <a:pPr marL="342900" indent="-342900">
              <a:spcBef>
                <a:spcPts val="600"/>
              </a:spcBef>
            </a:pPr>
            <a:r>
              <a:rPr lang="en-US" altLang="ko-KR" sz="1600" b="1" dirty="0">
                <a:latin typeface="+mn-ea"/>
              </a:rPr>
              <a:t>  3.1 </a:t>
            </a:r>
            <a:r>
              <a:rPr lang="ko-KR" altLang="en-US" sz="1600" b="1" dirty="0">
                <a:latin typeface="+mn-ea"/>
              </a:rPr>
              <a:t>신세계</a:t>
            </a:r>
            <a:endParaRPr lang="en-US" altLang="ko-KR" sz="1600" b="1" dirty="0">
              <a:latin typeface="+mn-ea"/>
            </a:endParaRPr>
          </a:p>
          <a:p>
            <a:pPr marL="342900" indent="-342900">
              <a:spcBef>
                <a:spcPts val="600"/>
              </a:spcBef>
            </a:pPr>
            <a:r>
              <a:rPr lang="en-US" altLang="ko-KR" sz="1600" b="1" dirty="0">
                <a:latin typeface="+mn-ea"/>
              </a:rPr>
              <a:t>  3.2 </a:t>
            </a:r>
            <a:r>
              <a:rPr lang="ko-KR" altLang="en-US" sz="1600" b="1" dirty="0" err="1">
                <a:latin typeface="+mn-ea"/>
              </a:rPr>
              <a:t>포스코</a:t>
            </a:r>
            <a:endParaRPr lang="en-US" altLang="ko-KR" sz="1600" b="1" dirty="0">
              <a:latin typeface="+mn-ea"/>
            </a:endParaRPr>
          </a:p>
          <a:p>
            <a:pPr marL="342900" indent="-342900">
              <a:spcBef>
                <a:spcPts val="600"/>
              </a:spcBef>
            </a:pPr>
            <a:r>
              <a:rPr lang="en-US" altLang="ko-KR" sz="1600" b="1" dirty="0">
                <a:latin typeface="+mn-ea"/>
              </a:rPr>
              <a:t>  3.3 </a:t>
            </a:r>
            <a:r>
              <a:rPr lang="ko-KR" altLang="en-US" sz="1600" b="1" dirty="0">
                <a:latin typeface="+mn-ea"/>
              </a:rPr>
              <a:t>기업별 </a:t>
            </a:r>
            <a:r>
              <a:rPr lang="en-US" altLang="ko-KR" sz="1600" b="1" dirty="0">
                <a:latin typeface="+mn-ea"/>
              </a:rPr>
              <a:t>CEO</a:t>
            </a:r>
            <a:r>
              <a:rPr lang="ko-KR" altLang="en-US" sz="1600" b="1" dirty="0">
                <a:latin typeface="+mn-ea"/>
              </a:rPr>
              <a:t>의 윤리경영 </a:t>
            </a:r>
            <a:endParaRPr lang="en-US" altLang="ko-KR" sz="1600" b="1" dirty="0">
              <a:latin typeface="+mn-ea"/>
            </a:endParaRPr>
          </a:p>
          <a:p>
            <a:pPr marL="342900" indent="-342900">
              <a:spcBef>
                <a:spcPts val="600"/>
              </a:spcBef>
            </a:pPr>
            <a:r>
              <a:rPr lang="en-US" altLang="ko-KR" sz="1600" b="1" dirty="0">
                <a:latin typeface="+mn-ea"/>
              </a:rPr>
              <a:t>       </a:t>
            </a:r>
            <a:r>
              <a:rPr lang="ko-KR" altLang="en-US" sz="1600" b="1" dirty="0">
                <a:latin typeface="+mn-ea"/>
              </a:rPr>
              <a:t>실천의지 표명</a:t>
            </a:r>
            <a:r>
              <a:rPr lang="en-US" altLang="ko-KR" sz="1600" b="1" dirty="0">
                <a:latin typeface="+mn-ea"/>
              </a:rPr>
              <a:t>(</a:t>
            </a:r>
            <a:r>
              <a:rPr lang="ko-KR" altLang="en-US" sz="1600" b="1" dirty="0">
                <a:latin typeface="+mn-ea"/>
              </a:rPr>
              <a:t>사례</a:t>
            </a:r>
            <a:r>
              <a:rPr lang="en-US" altLang="ko-KR" sz="1600" b="1" dirty="0">
                <a:latin typeface="+mn-ea"/>
              </a:rPr>
              <a:t>)</a:t>
            </a:r>
          </a:p>
          <a:p>
            <a:pPr marL="342900" indent="-342900">
              <a:spcBef>
                <a:spcPts val="600"/>
              </a:spcBef>
            </a:pPr>
            <a:r>
              <a:rPr lang="en-US" altLang="ko-KR" sz="1600" b="1" dirty="0">
                <a:latin typeface="+mn-ea"/>
              </a:rPr>
              <a:t>  3.4 </a:t>
            </a:r>
            <a:r>
              <a:rPr lang="ko-KR" altLang="en-US" sz="1600" b="1" dirty="0">
                <a:latin typeface="+mn-ea"/>
              </a:rPr>
              <a:t>윤리경영 사례응답</a:t>
            </a:r>
            <a:r>
              <a:rPr lang="en-US" altLang="ko-KR" sz="1600" b="1" dirty="0">
                <a:latin typeface="+mn-ea"/>
              </a:rPr>
              <a:t>(Q&amp;A)</a:t>
            </a:r>
            <a:endParaRPr lang="en-US" altLang="ko-KR" sz="1600" dirty="0"/>
          </a:p>
        </p:txBody>
      </p:sp>
      <p:sp>
        <p:nvSpPr>
          <p:cNvPr id="31" name="직사각형 30"/>
          <p:cNvSpPr/>
          <p:nvPr/>
        </p:nvSpPr>
        <p:spPr>
          <a:xfrm>
            <a:off x="4737091" y="3717032"/>
            <a:ext cx="3816424" cy="23400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noAutofit/>
          </a:bodyPr>
          <a:lstStyle/>
          <a:p>
            <a:pPr marL="342900" indent="-342900"/>
            <a:endParaRPr lang="en-US" altLang="ko-KR" sz="1600" dirty="0"/>
          </a:p>
          <a:p>
            <a:pPr marL="342900" indent="-342900">
              <a:spcBef>
                <a:spcPts val="960"/>
              </a:spcBef>
            </a:pPr>
            <a:r>
              <a:rPr lang="en-US" altLang="ko-KR" sz="1600" b="1" dirty="0">
                <a:latin typeface="+mn-ea"/>
              </a:rPr>
              <a:t>4. </a:t>
            </a:r>
            <a:r>
              <a:rPr lang="ko-KR" altLang="en-US" sz="1600" b="1" dirty="0">
                <a:latin typeface="+mn-ea"/>
              </a:rPr>
              <a:t>윤리 보감</a:t>
            </a:r>
            <a:endParaRPr lang="en-US" altLang="ko-KR" sz="1600" b="1" dirty="0">
              <a:latin typeface="+mn-ea"/>
            </a:endParaRPr>
          </a:p>
          <a:p>
            <a:pPr marL="342900" indent="-342900">
              <a:spcBef>
                <a:spcPts val="960"/>
              </a:spcBef>
            </a:pPr>
            <a:r>
              <a:rPr lang="en-US" altLang="ko-KR" sz="1600" b="1" dirty="0">
                <a:latin typeface="+mn-ea"/>
              </a:rPr>
              <a:t>  4.1 </a:t>
            </a:r>
            <a:r>
              <a:rPr lang="ko-KR" altLang="en-US" sz="1600" b="1" dirty="0">
                <a:latin typeface="+mn-ea"/>
              </a:rPr>
              <a:t>윤리적 의사결정을 위한 자문</a:t>
            </a:r>
            <a:endParaRPr lang="en-US" altLang="ko-KR" sz="1600" b="1" dirty="0">
              <a:latin typeface="+mn-ea"/>
            </a:endParaRPr>
          </a:p>
          <a:p>
            <a:pPr marL="342900" indent="-342900">
              <a:spcBef>
                <a:spcPts val="960"/>
              </a:spcBef>
            </a:pPr>
            <a:r>
              <a:rPr lang="en-US" altLang="ko-KR" sz="1600" b="1" dirty="0">
                <a:latin typeface="+mn-ea"/>
              </a:rPr>
              <a:t>  4.2 </a:t>
            </a:r>
            <a:r>
              <a:rPr lang="ko-KR" altLang="en-US" sz="1600" b="1" dirty="0">
                <a:latin typeface="+mn-ea"/>
              </a:rPr>
              <a:t>직장인 윤리보감</a:t>
            </a:r>
            <a:endParaRPr lang="en-US" altLang="ko-KR" sz="1600" b="1" dirty="0">
              <a:latin typeface="+mn-ea"/>
            </a:endParaRPr>
          </a:p>
          <a:p>
            <a:pPr marL="342900" indent="-342900">
              <a:spcBef>
                <a:spcPts val="960"/>
              </a:spcBef>
            </a:pPr>
            <a:r>
              <a:rPr lang="en-US" altLang="ko-KR" sz="1600" b="1" dirty="0">
                <a:latin typeface="+mn-ea"/>
              </a:rPr>
              <a:t>  4.3 </a:t>
            </a:r>
            <a:r>
              <a:rPr lang="ko-KR" altLang="en-US" sz="1600" b="1" dirty="0">
                <a:latin typeface="+mn-ea"/>
              </a:rPr>
              <a:t>공정거래 협약서</a:t>
            </a:r>
            <a:endParaRPr lang="en-US" altLang="ko-KR" sz="1600" b="1" dirty="0">
              <a:latin typeface="+mn-ea"/>
            </a:endParaRPr>
          </a:p>
        </p:txBody>
      </p:sp>
      <p:sp>
        <p:nvSpPr>
          <p:cNvPr id="34" name="TextBox 33"/>
          <p:cNvSpPr txBox="1"/>
          <p:nvPr/>
        </p:nvSpPr>
        <p:spPr>
          <a:xfrm rot="623985">
            <a:off x="3190832" y="3748769"/>
            <a:ext cx="12961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  <a:r>
              <a:rPr lang="en-US" altLang="ko-K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ection </a:t>
            </a:r>
            <a:r>
              <a:rPr lang="en-US" altLang="ko-K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endParaRPr lang="ko-KR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5" name="TextBox 34"/>
          <p:cNvSpPr txBox="1"/>
          <p:nvPr/>
        </p:nvSpPr>
        <p:spPr>
          <a:xfrm rot="623985">
            <a:off x="7367295" y="3748769"/>
            <a:ext cx="12961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  <a:r>
              <a:rPr lang="en-US" altLang="ko-K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ection </a:t>
            </a:r>
            <a:r>
              <a:rPr lang="en-US" altLang="ko-K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  <a:endParaRPr lang="ko-KR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24"/>
          <p:cNvGrpSpPr>
            <a:grpSpLocks/>
          </p:cNvGrpSpPr>
          <p:nvPr/>
        </p:nvGrpSpPr>
        <p:grpSpPr bwMode="auto">
          <a:xfrm>
            <a:off x="179512" y="2497510"/>
            <a:ext cx="5293097" cy="1579562"/>
            <a:chOff x="3527352" y="2497540"/>
            <a:chExt cx="5293120" cy="1580681"/>
          </a:xfrm>
        </p:grpSpPr>
        <p:cxnSp>
          <p:nvCxnSpPr>
            <p:cNvPr id="3" name="직선 연결선 64"/>
            <p:cNvCxnSpPr>
              <a:cxnSpLocks noChangeShapeType="1"/>
            </p:cNvCxnSpPr>
            <p:nvPr/>
          </p:nvCxnSpPr>
          <p:spPr bwMode="auto">
            <a:xfrm>
              <a:off x="5724743" y="2656287"/>
              <a:ext cx="3095729" cy="0"/>
            </a:xfrm>
            <a:prstGeom prst="line">
              <a:avLst/>
            </a:prstGeom>
            <a:noFill/>
            <a:ln w="12700" algn="ctr">
              <a:solidFill>
                <a:srgbClr val="808080"/>
              </a:solidFill>
              <a:round/>
              <a:headEnd/>
              <a:tailEnd/>
            </a:ln>
          </p:spPr>
        </p:cxnSp>
        <p:grpSp>
          <p:nvGrpSpPr>
            <p:cNvPr id="4" name="그룹 14"/>
            <p:cNvGrpSpPr>
              <a:grpSpLocks/>
            </p:cNvGrpSpPr>
            <p:nvPr/>
          </p:nvGrpSpPr>
          <p:grpSpPr bwMode="auto">
            <a:xfrm>
              <a:off x="3527352" y="2564904"/>
              <a:ext cx="2180477" cy="1513317"/>
              <a:chOff x="2898330" y="2564904"/>
              <a:chExt cx="2180477" cy="1513317"/>
            </a:xfrm>
          </p:grpSpPr>
          <p:sp>
            <p:nvSpPr>
              <p:cNvPr id="7" name="TextBox 6"/>
              <p:cNvSpPr txBox="1"/>
              <p:nvPr/>
            </p:nvSpPr>
            <p:spPr>
              <a:xfrm>
                <a:off x="2898330" y="2564904"/>
                <a:ext cx="2180477" cy="6315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algn="ctr" eaLnBrk="1" fontAlgn="auto" latinLnBrk="1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3500" kern="0" dirty="0">
                    <a:solidFill>
                      <a:srgbClr val="000000">
                        <a:alpha val="95000"/>
                      </a:srgbClr>
                    </a:solidFill>
                    <a:latin typeface="Arial" panose="020B0604020202020204" pitchFamily="34" charset="0"/>
                    <a:ea typeface="나눔고딕" pitchFamily="50" charset="-127"/>
                    <a:cs typeface="Arial" panose="020B0604020202020204" pitchFamily="34" charset="0"/>
                  </a:rPr>
                  <a:t>SECTION</a:t>
                </a:r>
                <a:endParaRPr kumimoji="0" lang="ko-KR" altLang="en-US" sz="3500" kern="0" dirty="0" err="1">
                  <a:solidFill>
                    <a:srgbClr val="000000">
                      <a:alpha val="95000"/>
                    </a:srgbClr>
                  </a:solidFill>
                  <a:latin typeface="Arial" panose="020B0604020202020204" pitchFamily="34" charset="0"/>
                  <a:ea typeface="나눔고딕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8" name="TextBox 7"/>
              <p:cNvSpPr txBox="1"/>
              <p:nvPr/>
            </p:nvSpPr>
            <p:spPr>
              <a:xfrm>
                <a:off x="3876804" y="2907516"/>
                <a:ext cx="1181775" cy="117070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algn="ctr" eaLnBrk="1" fontAlgn="auto" latinLnBrk="1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7000" kern="0" dirty="0">
                    <a:solidFill>
                      <a:schemeClr val="bg1">
                        <a:lumMod val="50000"/>
                        <a:alpha val="95000"/>
                      </a:schemeClr>
                    </a:solidFill>
                    <a:latin typeface="Arial" panose="020B0604020202020204" pitchFamily="34" charset="0"/>
                    <a:ea typeface="굴림" charset="-127"/>
                    <a:cs typeface="Arial" panose="020B0604020202020204" pitchFamily="34" charset="0"/>
                  </a:rPr>
                  <a:t>0</a:t>
                </a:r>
                <a:r>
                  <a:rPr kumimoji="0" lang="en-US" altLang="ko-KR" sz="7000" kern="0" dirty="0">
                    <a:solidFill>
                      <a:srgbClr val="000000">
                        <a:alpha val="95000"/>
                      </a:srgbClr>
                    </a:solidFill>
                    <a:latin typeface="Arial" panose="020B0604020202020204" pitchFamily="34" charset="0"/>
                    <a:ea typeface="굴림" charset="-127"/>
                    <a:cs typeface="Arial" panose="020B0604020202020204" pitchFamily="34" charset="0"/>
                  </a:rPr>
                  <a:t>1</a:t>
                </a:r>
                <a:endParaRPr kumimoji="0" lang="ko-KR" altLang="en-US" sz="7000" kern="0" dirty="0" err="1">
                  <a:solidFill>
                    <a:srgbClr val="000000">
                      <a:alpha val="95000"/>
                    </a:srgbClr>
                  </a:solidFill>
                  <a:latin typeface="Arial" panose="020B0604020202020204" pitchFamily="34" charset="0"/>
                  <a:ea typeface="굴림" charset="-127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6" name="직사각형 5"/>
            <p:cNvSpPr/>
            <p:nvPr/>
          </p:nvSpPr>
          <p:spPr>
            <a:xfrm>
              <a:off x="3671368" y="2497540"/>
              <a:ext cx="2881326" cy="179514"/>
            </a:xfrm>
            <a:prstGeom prst="rect">
              <a:avLst/>
            </a:prstGeom>
            <a:solidFill>
              <a:srgbClr val="3474AD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eaLnBrk="1" fontAlgn="auto" latin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 dirty="0">
                <a:solidFill>
                  <a:srgbClr val="FFFFFF"/>
                </a:solidFill>
                <a:latin typeface="Arial" panose="020B0604020202020204" pitchFamily="34" charset="0"/>
                <a:ea typeface="굴림"/>
                <a:cs typeface="Arial" panose="020B0604020202020204" pitchFamily="34" charset="0"/>
              </a:endParaRPr>
            </a:p>
          </p:txBody>
        </p:sp>
      </p:grpSp>
      <p:sp>
        <p:nvSpPr>
          <p:cNvPr id="9" name="TextBox 70"/>
          <p:cNvSpPr txBox="1">
            <a:spLocks noChangeArrowheads="1"/>
          </p:cNvSpPr>
          <p:nvPr/>
        </p:nvSpPr>
        <p:spPr bwMode="auto">
          <a:xfrm>
            <a:off x="2555776" y="2995254"/>
            <a:ext cx="5040560" cy="317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392" tIns="45696" rIns="91392" bIns="45696">
            <a:spAutoFit/>
          </a:bodyPr>
          <a:lstStyle/>
          <a:p>
            <a:pPr marL="457200" indent="-457200" eaLnBrk="1" latinLnBrk="1" hangingPunct="1"/>
            <a:r>
              <a:rPr lang="en-US" altLang="ko-KR" sz="2000" b="1" dirty="0">
                <a:solidFill>
                  <a:srgbClr val="404040"/>
                </a:solidFill>
                <a:latin typeface="+mn-ea"/>
                <a:cs typeface="Arial" pitchFamily="34" charset="0"/>
              </a:rPr>
              <a:t>1. </a:t>
            </a:r>
            <a:r>
              <a:rPr lang="ko-KR" altLang="en-US" sz="2000" b="1" dirty="0">
                <a:solidFill>
                  <a:srgbClr val="404040"/>
                </a:solidFill>
                <a:latin typeface="+mn-ea"/>
                <a:cs typeface="Arial" pitchFamily="34" charset="0"/>
              </a:rPr>
              <a:t>윤리경영의 개념 및 필요성</a:t>
            </a:r>
            <a:endParaRPr lang="en-US" altLang="ko-KR" sz="2000" b="1" dirty="0">
              <a:solidFill>
                <a:srgbClr val="404040"/>
              </a:solidFill>
              <a:latin typeface="+mn-ea"/>
              <a:cs typeface="Arial" pitchFamily="34" charset="0"/>
            </a:endParaRPr>
          </a:p>
          <a:p>
            <a:pPr marL="457200" indent="-457200" eaLnBrk="1" latinLnBrk="1" hangingPunct="1"/>
            <a:endParaRPr lang="en-US" altLang="ko-KR" sz="2000" dirty="0">
              <a:solidFill>
                <a:srgbClr val="404040"/>
              </a:solidFill>
              <a:latin typeface="+mn-ea"/>
              <a:cs typeface="Arial" pitchFamily="34" charset="0"/>
            </a:endParaRPr>
          </a:p>
          <a:p>
            <a:pPr eaLnBrk="1" latinLnBrk="1" hangingPunct="1"/>
            <a:r>
              <a:rPr lang="en-US" altLang="ko-KR" sz="2000" b="1" dirty="0">
                <a:solidFill>
                  <a:srgbClr val="404040"/>
                </a:solidFill>
                <a:latin typeface="+mn-ea"/>
                <a:cs typeface="Arial" pitchFamily="34" charset="0"/>
              </a:rPr>
              <a:t>2. </a:t>
            </a:r>
            <a:r>
              <a:rPr lang="ko-KR" altLang="en-US" sz="2000" b="1" dirty="0">
                <a:solidFill>
                  <a:srgbClr val="404040"/>
                </a:solidFill>
                <a:latin typeface="+mn-ea"/>
                <a:cs typeface="Arial" pitchFamily="34" charset="0"/>
              </a:rPr>
              <a:t>윤리경영</a:t>
            </a:r>
            <a:endParaRPr lang="en-US" altLang="ko-KR" sz="2000" b="1" dirty="0">
              <a:solidFill>
                <a:srgbClr val="404040"/>
              </a:solidFill>
              <a:latin typeface="+mn-ea"/>
              <a:cs typeface="Arial" pitchFamily="34" charset="0"/>
            </a:endParaRPr>
          </a:p>
          <a:p>
            <a:pPr eaLnBrk="1" latinLnBrk="1" hangingPunct="1"/>
            <a:r>
              <a:rPr lang="en-US" altLang="ko-KR" sz="2000" dirty="0">
                <a:solidFill>
                  <a:srgbClr val="404040"/>
                </a:solidFill>
                <a:latin typeface="+mn-ea"/>
                <a:cs typeface="Arial" pitchFamily="34" charset="0"/>
              </a:rPr>
              <a:t>  1)</a:t>
            </a:r>
            <a:r>
              <a:rPr lang="ko-KR" altLang="en-US" sz="2000" dirty="0">
                <a:solidFill>
                  <a:srgbClr val="404040"/>
                </a:solidFill>
                <a:latin typeface="+mn-ea"/>
                <a:cs typeface="Arial" pitchFamily="34" charset="0"/>
              </a:rPr>
              <a:t>윤리헌장</a:t>
            </a:r>
            <a:endParaRPr lang="en-US" altLang="ko-KR" sz="2000" dirty="0">
              <a:solidFill>
                <a:srgbClr val="404040"/>
              </a:solidFill>
              <a:latin typeface="+mn-ea"/>
              <a:cs typeface="Arial" pitchFamily="34" charset="0"/>
            </a:endParaRPr>
          </a:p>
          <a:p>
            <a:pPr eaLnBrk="1" latinLnBrk="1" hangingPunct="1"/>
            <a:r>
              <a:rPr lang="en-US" altLang="ko-KR" sz="2000" dirty="0">
                <a:solidFill>
                  <a:srgbClr val="404040"/>
                </a:solidFill>
                <a:latin typeface="+mn-ea"/>
                <a:cs typeface="Arial" pitchFamily="34" charset="0"/>
              </a:rPr>
              <a:t>  2)</a:t>
            </a:r>
            <a:r>
              <a:rPr lang="ko-KR" altLang="en-US" sz="2000" dirty="0">
                <a:solidFill>
                  <a:srgbClr val="404040"/>
                </a:solidFill>
                <a:latin typeface="+mn-ea"/>
                <a:cs typeface="Arial" pitchFamily="34" charset="0"/>
              </a:rPr>
              <a:t>윤리강령</a:t>
            </a:r>
            <a:endParaRPr lang="en-US" altLang="ko-KR" sz="2000" dirty="0">
              <a:solidFill>
                <a:srgbClr val="404040"/>
              </a:solidFill>
              <a:latin typeface="+mn-ea"/>
              <a:cs typeface="Arial" pitchFamily="34" charset="0"/>
            </a:endParaRPr>
          </a:p>
          <a:p>
            <a:pPr eaLnBrk="1" latinLnBrk="1" hangingPunct="1"/>
            <a:endParaRPr lang="en-US" altLang="ko-KR" sz="2000" b="1" dirty="0">
              <a:solidFill>
                <a:srgbClr val="404040"/>
              </a:solidFill>
              <a:latin typeface="+mn-ea"/>
              <a:cs typeface="Arial" pitchFamily="34" charset="0"/>
            </a:endParaRPr>
          </a:p>
          <a:p>
            <a:pPr eaLnBrk="1" latinLnBrk="1" hangingPunct="1"/>
            <a:r>
              <a:rPr lang="en-US" altLang="ko-KR" sz="2000" b="1" dirty="0">
                <a:solidFill>
                  <a:srgbClr val="404040"/>
                </a:solidFill>
                <a:latin typeface="+mn-ea"/>
                <a:cs typeface="Arial" pitchFamily="34" charset="0"/>
              </a:rPr>
              <a:t>3. </a:t>
            </a:r>
            <a:r>
              <a:rPr lang="ko-KR" altLang="en-US" sz="2000" b="1" dirty="0">
                <a:solidFill>
                  <a:srgbClr val="404040"/>
                </a:solidFill>
                <a:latin typeface="+mn-ea"/>
                <a:cs typeface="Arial" pitchFamily="34" charset="0"/>
              </a:rPr>
              <a:t>윤리경영 관리</a:t>
            </a:r>
            <a:r>
              <a:rPr lang="en-US" altLang="ko-KR" sz="2000" b="1" dirty="0">
                <a:solidFill>
                  <a:srgbClr val="404040"/>
                </a:solidFill>
                <a:latin typeface="+mn-ea"/>
                <a:cs typeface="Arial" pitchFamily="34" charset="0"/>
              </a:rPr>
              <a:t>(</a:t>
            </a:r>
            <a:r>
              <a:rPr lang="ko-KR" altLang="en-US" sz="2000" b="1" dirty="0">
                <a:solidFill>
                  <a:srgbClr val="404040"/>
                </a:solidFill>
                <a:latin typeface="+mn-ea"/>
                <a:cs typeface="Arial" pitchFamily="34" charset="0"/>
              </a:rPr>
              <a:t>사이버 감사실</a:t>
            </a:r>
            <a:r>
              <a:rPr lang="en-US" altLang="ko-KR" sz="2000" b="1" dirty="0">
                <a:solidFill>
                  <a:srgbClr val="404040"/>
                </a:solidFill>
                <a:latin typeface="+mn-ea"/>
                <a:cs typeface="Arial" pitchFamily="34" charset="0"/>
              </a:rPr>
              <a:t>)</a:t>
            </a:r>
          </a:p>
          <a:p>
            <a:pPr eaLnBrk="1" latinLnBrk="1" hangingPunct="1"/>
            <a:r>
              <a:rPr lang="en-US" altLang="ko-KR" sz="2000" dirty="0">
                <a:solidFill>
                  <a:srgbClr val="404040"/>
                </a:solidFill>
                <a:latin typeface="+mn-ea"/>
                <a:cs typeface="Arial" pitchFamily="34" charset="0"/>
              </a:rPr>
              <a:t>  -</a:t>
            </a:r>
            <a:r>
              <a:rPr lang="ko-KR" altLang="en-US" sz="2000" dirty="0">
                <a:solidFill>
                  <a:srgbClr val="404040"/>
                </a:solidFill>
                <a:latin typeface="+mn-ea"/>
                <a:cs typeface="Arial" pitchFamily="34" charset="0"/>
              </a:rPr>
              <a:t>사이버 감사실 운영</a:t>
            </a:r>
            <a:endParaRPr lang="en-US" altLang="ko-KR" sz="2000" dirty="0">
              <a:solidFill>
                <a:srgbClr val="404040"/>
              </a:solidFill>
              <a:latin typeface="+mn-ea"/>
              <a:cs typeface="Arial" pitchFamily="34" charset="0"/>
            </a:endParaRPr>
          </a:p>
          <a:p>
            <a:pPr eaLnBrk="1" latinLnBrk="1" hangingPunct="1"/>
            <a:r>
              <a:rPr lang="en-US" altLang="ko-KR" sz="2000" dirty="0">
                <a:solidFill>
                  <a:srgbClr val="404040"/>
                </a:solidFill>
                <a:latin typeface="+mn-ea"/>
                <a:cs typeface="Arial" pitchFamily="34" charset="0"/>
              </a:rPr>
              <a:t>  -</a:t>
            </a:r>
            <a:r>
              <a:rPr lang="ko-KR" altLang="en-US" sz="2000" dirty="0">
                <a:solidFill>
                  <a:srgbClr val="404040"/>
                </a:solidFill>
                <a:latin typeface="+mn-ea"/>
                <a:cs typeface="Arial" pitchFamily="34" charset="0"/>
              </a:rPr>
              <a:t>제보 대상 및 방법</a:t>
            </a:r>
            <a:endParaRPr lang="en-US" altLang="ko-KR" sz="2000" dirty="0">
              <a:solidFill>
                <a:srgbClr val="404040"/>
              </a:solidFill>
              <a:latin typeface="+mn-ea"/>
              <a:cs typeface="Arial" pitchFamily="34" charset="0"/>
            </a:endParaRPr>
          </a:p>
          <a:p>
            <a:pPr eaLnBrk="1" latinLnBrk="1" hangingPunct="1"/>
            <a:r>
              <a:rPr lang="en-US" altLang="ko-KR" sz="2000" dirty="0">
                <a:solidFill>
                  <a:srgbClr val="404040"/>
                </a:solidFill>
                <a:latin typeface="+mn-ea"/>
                <a:cs typeface="Arial" pitchFamily="34" charset="0"/>
              </a:rPr>
              <a:t>  -</a:t>
            </a:r>
            <a:r>
              <a:rPr lang="ko-KR" altLang="en-US" sz="2000" dirty="0">
                <a:solidFill>
                  <a:srgbClr val="404040"/>
                </a:solidFill>
                <a:latin typeface="+mn-ea"/>
                <a:cs typeface="Arial" pitchFamily="34" charset="0"/>
              </a:rPr>
              <a:t>제보자 보호 프로그램</a:t>
            </a:r>
            <a:endParaRPr lang="en-US" altLang="ko-KR" sz="2000" dirty="0">
              <a:solidFill>
                <a:srgbClr val="404040"/>
              </a:solidFill>
              <a:latin typeface="+mn-ea"/>
              <a:cs typeface="Arial" pitchFamily="34" charset="0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2412331" y="3212976"/>
            <a:ext cx="71437" cy="73025"/>
          </a:xfrm>
          <a:prstGeom prst="rect">
            <a:avLst/>
          </a:prstGeom>
          <a:solidFill>
            <a:srgbClr val="3474AD"/>
          </a:solidFill>
          <a:ln w="25400" cap="flat" cmpd="sng" algn="ctr">
            <a:noFill/>
            <a:prstDash val="solid"/>
          </a:ln>
          <a:effectLst/>
        </p:spPr>
        <p:txBody>
          <a:bodyPr lIns="91392" tIns="45696" rIns="91392" bIns="45696"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kern="0" dirty="0">
              <a:solidFill>
                <a:srgbClr val="FFFFFF"/>
              </a:solidFill>
              <a:latin typeface="굴림"/>
              <a:ea typeface="굴림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2412331" y="3790628"/>
            <a:ext cx="71437" cy="71437"/>
          </a:xfrm>
          <a:prstGeom prst="rect">
            <a:avLst/>
          </a:prstGeom>
          <a:solidFill>
            <a:srgbClr val="3474AD"/>
          </a:solidFill>
          <a:ln w="25400" cap="flat" cmpd="sng" algn="ctr">
            <a:noFill/>
            <a:prstDash val="solid"/>
          </a:ln>
          <a:effectLst/>
        </p:spPr>
        <p:txBody>
          <a:bodyPr lIns="91392" tIns="45696" rIns="91392" bIns="45696"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kern="0" dirty="0">
              <a:solidFill>
                <a:srgbClr val="FFFFFF"/>
              </a:solidFill>
              <a:latin typeface="굴림"/>
              <a:ea typeface="굴림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2412331" y="4941168"/>
            <a:ext cx="71437" cy="71437"/>
          </a:xfrm>
          <a:prstGeom prst="rect">
            <a:avLst/>
          </a:prstGeom>
          <a:solidFill>
            <a:srgbClr val="3474AD"/>
          </a:solidFill>
          <a:ln w="25400" cap="flat" cmpd="sng" algn="ctr">
            <a:noFill/>
            <a:prstDash val="solid"/>
          </a:ln>
          <a:effectLst/>
        </p:spPr>
        <p:txBody>
          <a:bodyPr lIns="91392" tIns="45696" rIns="91392" bIns="45696"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kern="0" dirty="0">
              <a:solidFill>
                <a:srgbClr val="FFFFFF"/>
              </a:solidFill>
              <a:latin typeface="굴림"/>
              <a:ea typeface="굴림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8032" y="116632"/>
            <a:ext cx="86044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/>
            <a:r>
              <a:rPr lang="en-US" altLang="ko-K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1. </a:t>
            </a:r>
            <a:r>
              <a:rPr lang="ko-KR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윤리경영의 개념 및 필요성</a:t>
            </a:r>
            <a:endParaRPr lang="en-US" altLang="ko-KR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" name="AutoShape 9"/>
          <p:cNvSpPr>
            <a:spLocks noChangeArrowheads="1"/>
          </p:cNvSpPr>
          <p:nvPr/>
        </p:nvSpPr>
        <p:spPr bwMode="auto">
          <a:xfrm rot="-5400000">
            <a:off x="-288505" y="1948237"/>
            <a:ext cx="4490522" cy="2987550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2694 w 21600"/>
              <a:gd name="T13" fmla="*/ 2694 h 21600"/>
              <a:gd name="T14" fmla="*/ 18906 w 21600"/>
              <a:gd name="T15" fmla="*/ 18906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1788" y="21600"/>
                </a:lnTo>
                <a:lnTo>
                  <a:pt x="19812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99CC">
              <a:alpha val="30196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>
              <a:latin typeface="+mn-ea"/>
            </a:endParaRPr>
          </a:p>
        </p:txBody>
      </p:sp>
      <p:sp>
        <p:nvSpPr>
          <p:cNvPr id="5" name="AutoShape 10"/>
          <p:cNvSpPr>
            <a:spLocks noChangeArrowheads="1"/>
          </p:cNvSpPr>
          <p:nvPr/>
        </p:nvSpPr>
        <p:spPr bwMode="auto">
          <a:xfrm rot="-5400000">
            <a:off x="-279559" y="2114848"/>
            <a:ext cx="3942479" cy="2736305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1957 w 21600"/>
              <a:gd name="T13" fmla="*/ 1957 h 21600"/>
              <a:gd name="T14" fmla="*/ 19643 w 21600"/>
              <a:gd name="T15" fmla="*/ 19643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314" y="21600"/>
                </a:lnTo>
                <a:lnTo>
                  <a:pt x="21286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rgbClr val="CBD3D1">
              <a:alpha val="10196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vert="eaVert" anchor="ctr"/>
          <a:lstStyle/>
          <a:p>
            <a:pPr>
              <a:lnSpc>
                <a:spcPct val="150000"/>
              </a:lnSpc>
            </a:pPr>
            <a:r>
              <a:rPr lang="ko-KR" altLang="en-US" b="1" dirty="0">
                <a:latin typeface="+mn-ea"/>
              </a:rPr>
              <a:t>기업이 주체적으로 기업윤리를 준수하고 기업의 법적</a:t>
            </a:r>
            <a:r>
              <a:rPr lang="en-US" altLang="ko-KR" b="1" dirty="0">
                <a:latin typeface="+mn-ea"/>
              </a:rPr>
              <a:t>,’ </a:t>
            </a:r>
            <a:r>
              <a:rPr lang="ko-KR" altLang="en-US" b="1" dirty="0">
                <a:latin typeface="+mn-ea"/>
              </a:rPr>
              <a:t>사회적 책임’ 뿐만 아니라 ‘윤리적 책임’을 </a:t>
            </a:r>
            <a:endParaRPr lang="en-US" altLang="ko-KR" b="1" dirty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ko-KR" altLang="en-US" b="1" dirty="0">
                <a:latin typeface="+mn-ea"/>
              </a:rPr>
              <a:t>의무로 인정하여 </a:t>
            </a:r>
            <a:endParaRPr lang="en-US" altLang="ko-KR" b="1" dirty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ko-KR" altLang="en-US" b="1" dirty="0">
                <a:latin typeface="+mn-ea"/>
              </a:rPr>
              <a:t>기업의 행동원칙으로 삼는 경영 </a:t>
            </a:r>
          </a:p>
        </p:txBody>
      </p:sp>
      <p:sp>
        <p:nvSpPr>
          <p:cNvPr id="6" name="AutoShape 11"/>
          <p:cNvSpPr>
            <a:spLocks noChangeArrowheads="1"/>
          </p:cNvSpPr>
          <p:nvPr/>
        </p:nvSpPr>
        <p:spPr bwMode="auto">
          <a:xfrm rot="5400000" flipH="1">
            <a:off x="5153444" y="1948237"/>
            <a:ext cx="4490522" cy="2987550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2879 w 21600"/>
              <a:gd name="T13" fmla="*/ 2879 h 21600"/>
              <a:gd name="T14" fmla="*/ 18721 w 21600"/>
              <a:gd name="T15" fmla="*/ 18721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8" y="21600"/>
                </a:lnTo>
                <a:lnTo>
                  <a:pt x="19442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99CC">
              <a:alpha val="30196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>
              <a:latin typeface="+mn-ea"/>
            </a:endParaRPr>
          </a:p>
        </p:txBody>
      </p:sp>
      <p:sp>
        <p:nvSpPr>
          <p:cNvPr id="7" name="AutoShape 12"/>
          <p:cNvSpPr>
            <a:spLocks noChangeArrowheads="1"/>
          </p:cNvSpPr>
          <p:nvPr/>
        </p:nvSpPr>
        <p:spPr bwMode="auto">
          <a:xfrm rot="5400000" flipH="1">
            <a:off x="5791112" y="2065871"/>
            <a:ext cx="3717952" cy="2987824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2670 w 21600"/>
              <a:gd name="T13" fmla="*/ 2670 h 21600"/>
              <a:gd name="T14" fmla="*/ 18930 w 21600"/>
              <a:gd name="T15" fmla="*/ 1893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1740" y="21600"/>
                </a:lnTo>
                <a:lnTo>
                  <a:pt x="19860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rgbClr val="CBD3D1">
              <a:alpha val="10196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rot="10800000" vert="eaVert" anchor="ctr"/>
          <a:lstStyle/>
          <a:p>
            <a:pPr>
              <a:lnSpc>
                <a:spcPct val="150000"/>
              </a:lnSpc>
            </a:pPr>
            <a:r>
              <a:rPr lang="ko-KR" altLang="en-US" b="1" dirty="0">
                <a:latin typeface="+mn-ea"/>
              </a:rPr>
              <a:t>종업원들에게 올바른 의사결정의 기준을 제시함으로써 기업 경쟁력을 강화시키고</a:t>
            </a:r>
            <a:r>
              <a:rPr lang="en-US" altLang="ko-KR" b="1" dirty="0">
                <a:latin typeface="+mn-ea"/>
              </a:rPr>
              <a:t>, </a:t>
            </a:r>
            <a:r>
              <a:rPr lang="ko-KR" altLang="en-US" b="1" dirty="0">
                <a:latin typeface="+mn-ea"/>
              </a:rPr>
              <a:t>기업의 이해관계자로부터 신뢰를 얻는 </a:t>
            </a:r>
            <a:endParaRPr lang="en-US" altLang="ko-KR" b="1" dirty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ko-KR" altLang="en-US" b="1" dirty="0">
                <a:latin typeface="+mn-ea"/>
              </a:rPr>
              <a:t>기업으로서의 책임을 다하기 위함</a:t>
            </a:r>
          </a:p>
        </p:txBody>
      </p:sp>
      <p:sp>
        <p:nvSpPr>
          <p:cNvPr id="8" name="AutoShape 13"/>
          <p:cNvSpPr>
            <a:spLocks noChangeArrowheads="1"/>
          </p:cNvSpPr>
          <p:nvPr/>
        </p:nvSpPr>
        <p:spPr bwMode="auto">
          <a:xfrm rot="16200000" flipH="1">
            <a:off x="2604231" y="1735969"/>
            <a:ext cx="3730696" cy="3512013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7713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5400" y="10800"/>
                </a:moveTo>
                <a:cubicBezTo>
                  <a:pt x="5400" y="7817"/>
                  <a:pt x="7817" y="5400"/>
                  <a:pt x="10800" y="5400"/>
                </a:cubicBezTo>
                <a:cubicBezTo>
                  <a:pt x="13782" y="5399"/>
                  <a:pt x="16199" y="7817"/>
                  <a:pt x="16200" y="10799"/>
                </a:cubicBezTo>
                <a:lnTo>
                  <a:pt x="21600" y="10800"/>
                </a:ln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lnTo>
                  <a:pt x="5400" y="10800"/>
                </a:lnTo>
                <a:close/>
              </a:path>
            </a:pathLst>
          </a:custGeom>
          <a:solidFill>
            <a:srgbClr val="996633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>
              <a:latin typeface="+mn-ea"/>
            </a:endParaRPr>
          </a:p>
        </p:txBody>
      </p:sp>
      <p:sp>
        <p:nvSpPr>
          <p:cNvPr id="9" name="AutoShape 14"/>
          <p:cNvSpPr>
            <a:spLocks noChangeArrowheads="1"/>
          </p:cNvSpPr>
          <p:nvPr/>
        </p:nvSpPr>
        <p:spPr bwMode="auto">
          <a:xfrm rot="16200000" flipH="1">
            <a:off x="2765235" y="1506140"/>
            <a:ext cx="3413888" cy="3512015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7713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5400" y="10800"/>
                </a:moveTo>
                <a:cubicBezTo>
                  <a:pt x="5400" y="7817"/>
                  <a:pt x="7817" y="5400"/>
                  <a:pt x="10800" y="5400"/>
                </a:cubicBezTo>
                <a:cubicBezTo>
                  <a:pt x="13782" y="5399"/>
                  <a:pt x="16199" y="7817"/>
                  <a:pt x="16200" y="10799"/>
                </a:cubicBezTo>
                <a:lnTo>
                  <a:pt x="21600" y="10800"/>
                </a:ln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lnTo>
                  <a:pt x="5400" y="10800"/>
                </a:lnTo>
                <a:close/>
              </a:path>
            </a:pathLst>
          </a:custGeom>
          <a:solidFill>
            <a:srgbClr val="CC9900"/>
          </a:solidFill>
          <a:ln w="9525">
            <a:noFill/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endParaRPr lang="ko-KR" altLang="en-US">
              <a:latin typeface="+mn-ea"/>
            </a:endParaRPr>
          </a:p>
        </p:txBody>
      </p:sp>
      <p:sp>
        <p:nvSpPr>
          <p:cNvPr id="10" name="AutoShape 15"/>
          <p:cNvSpPr>
            <a:spLocks noChangeArrowheads="1"/>
          </p:cNvSpPr>
          <p:nvPr/>
        </p:nvSpPr>
        <p:spPr bwMode="auto">
          <a:xfrm rot="5552436">
            <a:off x="2715952" y="1664993"/>
            <a:ext cx="3816944" cy="3600400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7713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5400" y="10800"/>
                </a:moveTo>
                <a:cubicBezTo>
                  <a:pt x="5400" y="7817"/>
                  <a:pt x="7817" y="5400"/>
                  <a:pt x="10800" y="5400"/>
                </a:cubicBezTo>
                <a:cubicBezTo>
                  <a:pt x="13782" y="5399"/>
                  <a:pt x="16199" y="7817"/>
                  <a:pt x="16200" y="10799"/>
                </a:cubicBezTo>
                <a:lnTo>
                  <a:pt x="21600" y="10800"/>
                </a:ln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lnTo>
                  <a:pt x="5400" y="10800"/>
                </a:lnTo>
                <a:close/>
              </a:path>
            </a:pathLst>
          </a:custGeom>
          <a:solidFill>
            <a:srgbClr val="3366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>
              <a:latin typeface="+mn-ea"/>
            </a:endParaRPr>
          </a:p>
        </p:txBody>
      </p:sp>
      <p:sp>
        <p:nvSpPr>
          <p:cNvPr id="11" name="AutoShape 16"/>
          <p:cNvSpPr>
            <a:spLocks noChangeArrowheads="1"/>
          </p:cNvSpPr>
          <p:nvPr/>
        </p:nvSpPr>
        <p:spPr bwMode="auto">
          <a:xfrm rot="5400000">
            <a:off x="2841714" y="1396826"/>
            <a:ext cx="3437219" cy="3767766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7713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5400" y="10800"/>
                </a:moveTo>
                <a:cubicBezTo>
                  <a:pt x="5400" y="7817"/>
                  <a:pt x="7817" y="5400"/>
                  <a:pt x="10800" y="5400"/>
                </a:cubicBezTo>
                <a:cubicBezTo>
                  <a:pt x="13782" y="5399"/>
                  <a:pt x="16199" y="7817"/>
                  <a:pt x="16200" y="10799"/>
                </a:cubicBezTo>
                <a:lnTo>
                  <a:pt x="21600" y="10800"/>
                </a:ln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lnTo>
                  <a:pt x="5400" y="10800"/>
                </a:lnTo>
                <a:close/>
              </a:path>
            </a:pathLst>
          </a:custGeom>
          <a:solidFill>
            <a:srgbClr val="6699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>
              <a:latin typeface="+mn-ea"/>
            </a:endParaRPr>
          </a:p>
        </p:txBody>
      </p:sp>
      <p:sp>
        <p:nvSpPr>
          <p:cNvPr id="12" name="Oval 17"/>
          <p:cNvSpPr>
            <a:spLocks noChangeArrowheads="1"/>
          </p:cNvSpPr>
          <p:nvPr/>
        </p:nvSpPr>
        <p:spPr bwMode="auto">
          <a:xfrm>
            <a:off x="3795939" y="2651691"/>
            <a:ext cx="1526962" cy="1483903"/>
          </a:xfrm>
          <a:prstGeom prst="ellipse">
            <a:avLst/>
          </a:prstGeom>
          <a:solidFill>
            <a:srgbClr val="005E80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>
              <a:latin typeface="+mn-ea"/>
            </a:endParaRPr>
          </a:p>
        </p:txBody>
      </p:sp>
      <p:sp>
        <p:nvSpPr>
          <p:cNvPr id="13" name="Oval 18"/>
          <p:cNvSpPr>
            <a:spLocks noChangeArrowheads="1"/>
          </p:cNvSpPr>
          <p:nvPr/>
        </p:nvSpPr>
        <p:spPr bwMode="auto">
          <a:xfrm>
            <a:off x="3795939" y="2594111"/>
            <a:ext cx="1526962" cy="1259952"/>
          </a:xfrm>
          <a:prstGeom prst="ellipse">
            <a:avLst/>
          </a:prstGeom>
          <a:solidFill>
            <a:srgbClr val="0099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ko-KR" altLang="en-US" sz="24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</a:rPr>
              <a:t>윤리</a:t>
            </a:r>
          </a:p>
          <a:p>
            <a:pPr algn="ctr">
              <a:defRPr/>
            </a:pPr>
            <a:r>
              <a:rPr lang="ko-KR" altLang="en-US" sz="24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</a:rPr>
              <a:t>경영</a:t>
            </a:r>
          </a:p>
        </p:txBody>
      </p:sp>
      <p:sp>
        <p:nvSpPr>
          <p:cNvPr id="14" name="Text Box 19"/>
          <p:cNvSpPr txBox="1">
            <a:spLocks noChangeArrowheads="1"/>
          </p:cNvSpPr>
          <p:nvPr/>
        </p:nvSpPr>
        <p:spPr bwMode="auto">
          <a:xfrm>
            <a:off x="2882900" y="2968969"/>
            <a:ext cx="86352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sz="2400" b="1" dirty="0">
                <a:solidFill>
                  <a:srgbClr val="FFFF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ea"/>
              </a:rPr>
              <a:t>개념</a:t>
            </a:r>
          </a:p>
        </p:txBody>
      </p:sp>
      <p:sp>
        <p:nvSpPr>
          <p:cNvPr id="15" name="Text Box 20"/>
          <p:cNvSpPr txBox="1">
            <a:spLocks noChangeArrowheads="1"/>
          </p:cNvSpPr>
          <p:nvPr/>
        </p:nvSpPr>
        <p:spPr bwMode="auto">
          <a:xfrm>
            <a:off x="5394737" y="2962619"/>
            <a:ext cx="119348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ko-KR" altLang="en-US" sz="2400" b="1" dirty="0">
                <a:solidFill>
                  <a:srgbClr val="FFFF99"/>
                </a:solidFill>
                <a:latin typeface="+mn-ea"/>
              </a:rPr>
              <a:t>필요성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8032" y="116632"/>
            <a:ext cx="86044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</a:t>
            </a:r>
            <a:r>
              <a:rPr lang="ko-KR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윤리경영</a:t>
            </a:r>
            <a:endParaRPr lang="ko-KR" alt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467544" y="1196752"/>
            <a:ext cx="8208912" cy="11521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dirty="0" err="1">
                <a:solidFill>
                  <a:schemeClr val="tx1"/>
                </a:solidFill>
                <a:latin typeface="+mn-ea"/>
              </a:rPr>
              <a:t>제이앤티씨</a:t>
            </a:r>
            <a:r>
              <a:rPr lang="ko-KR" altLang="en-US" sz="1600" dirty="0">
                <a:solidFill>
                  <a:schemeClr val="tx1"/>
                </a:solidFill>
                <a:latin typeface="+mn-ea"/>
              </a:rPr>
              <a:t> 임직원은 건전한 기업윤리와 창의적이고</a:t>
            </a:r>
            <a:r>
              <a:rPr lang="en-US" altLang="ko-KR" sz="1600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600" dirty="0">
                <a:solidFill>
                  <a:schemeClr val="tx1"/>
                </a:solidFill>
                <a:latin typeface="+mn-ea"/>
              </a:rPr>
              <a:t>깨끗한 조직문화를 바탕으로 </a:t>
            </a:r>
            <a:endParaRPr lang="en-US" altLang="ko-KR" sz="1600" dirty="0">
              <a:solidFill>
                <a:schemeClr val="tx1"/>
              </a:solidFill>
              <a:latin typeface="+mn-ea"/>
            </a:endParaRPr>
          </a:p>
          <a:p>
            <a:r>
              <a:rPr lang="ko-KR" altLang="en-US" sz="1600" dirty="0">
                <a:solidFill>
                  <a:schemeClr val="tx1"/>
                </a:solidFill>
                <a:latin typeface="+mn-ea"/>
              </a:rPr>
              <a:t>최고 품질의 제품 생산을 위해 한 방향으로 노력할 때 국내외에서 존경과 신뢰를 받는 초일류 기업이 될 수 있다는 믿음으로 </a:t>
            </a:r>
            <a:r>
              <a:rPr lang="en-US" altLang="ko-KR" sz="1600" dirty="0">
                <a:solidFill>
                  <a:schemeClr val="tx1"/>
                </a:solidFill>
                <a:latin typeface="+mn-ea"/>
              </a:rPr>
              <a:t>[</a:t>
            </a:r>
            <a:r>
              <a:rPr lang="ko-KR" altLang="en-US" sz="1600" dirty="0" err="1">
                <a:solidFill>
                  <a:schemeClr val="tx1"/>
                </a:solidFill>
                <a:latin typeface="+mn-ea"/>
              </a:rPr>
              <a:t>제이앤티씨</a:t>
            </a:r>
            <a:r>
              <a:rPr lang="ko-KR" altLang="en-US" sz="1600" dirty="0">
                <a:solidFill>
                  <a:schemeClr val="tx1"/>
                </a:solidFill>
                <a:latin typeface="+mn-ea"/>
              </a:rPr>
              <a:t> 윤리헌장</a:t>
            </a:r>
            <a:r>
              <a:rPr lang="en-US" altLang="ko-KR" sz="1600" dirty="0">
                <a:solidFill>
                  <a:schemeClr val="tx1"/>
                </a:solidFill>
                <a:latin typeface="+mn-ea"/>
              </a:rPr>
              <a:t>]</a:t>
            </a:r>
            <a:r>
              <a:rPr lang="ko-KR" altLang="en-US" sz="1600" dirty="0">
                <a:solidFill>
                  <a:schemeClr val="tx1"/>
                </a:solidFill>
                <a:latin typeface="+mn-ea"/>
              </a:rPr>
              <a:t>을 다음과 같이 제정하여 </a:t>
            </a:r>
            <a:endParaRPr lang="en-US" altLang="ko-KR" sz="1600" dirty="0">
              <a:solidFill>
                <a:schemeClr val="tx1"/>
              </a:solidFill>
              <a:latin typeface="+mn-ea"/>
            </a:endParaRPr>
          </a:p>
          <a:p>
            <a:r>
              <a:rPr lang="ko-KR" altLang="en-US" sz="1600" dirty="0">
                <a:solidFill>
                  <a:schemeClr val="tx1"/>
                </a:solidFill>
                <a:latin typeface="+mn-ea"/>
              </a:rPr>
              <a:t>우리의 행동과 가치판단의 기준으로 삼고자 한다</a:t>
            </a:r>
            <a:r>
              <a:rPr lang="en-US" altLang="ko-KR" sz="1600" dirty="0">
                <a:solidFill>
                  <a:schemeClr val="tx1"/>
                </a:solidFill>
                <a:latin typeface="+mn-ea"/>
              </a:rPr>
              <a:t>.</a:t>
            </a:r>
            <a:endParaRPr lang="ko-KR" altLang="en-US" sz="16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395536" y="764704"/>
            <a:ext cx="1728192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000" b="1" dirty="0">
                <a:solidFill>
                  <a:schemeClr val="tx1"/>
                </a:solidFill>
                <a:latin typeface="+mn-ea"/>
              </a:rPr>
              <a:t>1)</a:t>
            </a:r>
            <a:r>
              <a:rPr lang="ko-KR" altLang="en-US" sz="2000" b="1" dirty="0">
                <a:solidFill>
                  <a:schemeClr val="tx1"/>
                </a:solidFill>
                <a:latin typeface="+mn-ea"/>
              </a:rPr>
              <a:t>윤리헌장</a:t>
            </a:r>
            <a:endParaRPr lang="en-US" altLang="ko-KR" sz="20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1328344" y="2708920"/>
            <a:ext cx="7200000" cy="720000"/>
          </a:xfrm>
          <a:prstGeom prst="rect">
            <a:avLst/>
          </a:prstGeom>
          <a:solidFill>
            <a:srgbClr val="BBEC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dirty="0">
                <a:solidFill>
                  <a:schemeClr val="tx1"/>
                </a:solidFill>
                <a:latin typeface="+mn-ea"/>
              </a:rPr>
              <a:t>우리는 고개 만족을 최우선의 가치로 삼고</a:t>
            </a:r>
            <a:r>
              <a:rPr lang="en-US" altLang="ko-KR" sz="1400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400" dirty="0">
                <a:solidFill>
                  <a:schemeClr val="tx1"/>
                </a:solidFill>
                <a:latin typeface="+mn-ea"/>
              </a:rPr>
              <a:t>임직원</a:t>
            </a:r>
            <a:r>
              <a:rPr lang="en-US" altLang="ko-KR" sz="1400" dirty="0">
                <a:solidFill>
                  <a:schemeClr val="tx1"/>
                </a:solidFill>
                <a:latin typeface="+mn-ea"/>
              </a:rPr>
              <a:t>·</a:t>
            </a:r>
            <a:r>
              <a:rPr lang="ko-KR" altLang="en-US" sz="1400" dirty="0" err="1">
                <a:solidFill>
                  <a:schemeClr val="tx1"/>
                </a:solidFill>
                <a:latin typeface="+mn-ea"/>
              </a:rPr>
              <a:t>협력사</a:t>
            </a:r>
            <a:r>
              <a:rPr lang="en-US" altLang="ko-KR" sz="1400" dirty="0">
                <a:solidFill>
                  <a:schemeClr val="tx1"/>
                </a:solidFill>
                <a:latin typeface="+mn-ea"/>
              </a:rPr>
              <a:t> ·</a:t>
            </a:r>
            <a:r>
              <a:rPr lang="ko-KR" altLang="en-US" sz="1400" dirty="0">
                <a:solidFill>
                  <a:schemeClr val="tx1"/>
                </a:solidFill>
                <a:latin typeface="+mn-ea"/>
              </a:rPr>
              <a:t>경쟁사</a:t>
            </a:r>
            <a:r>
              <a:rPr lang="en-US" altLang="ko-KR" sz="1400" dirty="0">
                <a:solidFill>
                  <a:schemeClr val="tx1"/>
                </a:solidFill>
                <a:latin typeface="+mn-ea"/>
              </a:rPr>
              <a:t> ·</a:t>
            </a:r>
            <a:r>
              <a:rPr lang="ko-KR" altLang="en-US" sz="1400" dirty="0">
                <a:solidFill>
                  <a:schemeClr val="tx1"/>
                </a:solidFill>
                <a:latin typeface="+mn-ea"/>
              </a:rPr>
              <a:t>주주와 함께 새로운 가치 창출의 동반자로서 상호 신뢰와 존중을 바탕으로 공동의 번영을 추구한다</a:t>
            </a:r>
            <a:r>
              <a:rPr lang="en-US" altLang="ko-KR" sz="1400" dirty="0">
                <a:solidFill>
                  <a:schemeClr val="tx1"/>
                </a:solidFill>
                <a:latin typeface="+mn-ea"/>
              </a:rPr>
              <a:t>.</a:t>
            </a:r>
            <a:endParaRPr lang="ko-KR" altLang="en-US" sz="14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1328344" y="3573016"/>
            <a:ext cx="7200000" cy="720000"/>
          </a:xfrm>
          <a:prstGeom prst="rect">
            <a:avLst/>
          </a:prstGeom>
          <a:solidFill>
            <a:srgbClr val="FFD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dirty="0">
                <a:solidFill>
                  <a:schemeClr val="tx1"/>
                </a:solidFill>
                <a:latin typeface="+mn-ea"/>
              </a:rPr>
              <a:t>우리는 기업 활동에 있어 모든 지역과 국가의 문화와 관습을 존중하며</a:t>
            </a:r>
            <a:r>
              <a:rPr lang="en-US" altLang="ko-KR" sz="1400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400" dirty="0">
                <a:solidFill>
                  <a:schemeClr val="tx1"/>
                </a:solidFill>
                <a:latin typeface="+mn-ea"/>
              </a:rPr>
              <a:t>법규와 도덕을 준수하고 공정한 경쟁을 통해 건전한 기업으로서의 권리와 의무를 성실히 수행한다</a:t>
            </a:r>
            <a:r>
              <a:rPr lang="en-US" altLang="ko-KR" sz="1400" dirty="0">
                <a:solidFill>
                  <a:schemeClr val="tx1"/>
                </a:solidFill>
                <a:latin typeface="+mn-ea"/>
              </a:rPr>
              <a:t>.</a:t>
            </a:r>
            <a:endParaRPr lang="ko-KR" altLang="en-US" sz="14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1381060" y="4437112"/>
            <a:ext cx="7200000" cy="720000"/>
          </a:xfrm>
          <a:prstGeom prst="rect">
            <a:avLst/>
          </a:prstGeom>
          <a:solidFill>
            <a:srgbClr val="BBEC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dirty="0">
                <a:solidFill>
                  <a:schemeClr val="tx1"/>
                </a:solidFill>
                <a:latin typeface="+mn-ea"/>
              </a:rPr>
              <a:t>우리는 자율과 책임</a:t>
            </a:r>
            <a:r>
              <a:rPr lang="en-US" altLang="ko-KR" sz="1400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400" dirty="0">
                <a:solidFill>
                  <a:schemeClr val="tx1"/>
                </a:solidFill>
                <a:latin typeface="+mn-ea"/>
              </a:rPr>
              <a:t>창의와 도전 정신을 중시하고 인간미와 도덕성을 함양하며</a:t>
            </a:r>
            <a:r>
              <a:rPr lang="en-US" altLang="ko-KR" sz="1400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400" dirty="0">
                <a:solidFill>
                  <a:schemeClr val="tx1"/>
                </a:solidFill>
                <a:latin typeface="+mn-ea"/>
              </a:rPr>
              <a:t>예의범절과 에티켓의 준수를 통해 </a:t>
            </a:r>
            <a:r>
              <a:rPr lang="ko-KR" altLang="en-US" sz="1400" dirty="0" err="1">
                <a:solidFill>
                  <a:schemeClr val="tx1"/>
                </a:solidFill>
                <a:latin typeface="+mn-ea"/>
              </a:rPr>
              <a:t>제이앤티씨人의</a:t>
            </a:r>
            <a:r>
              <a:rPr lang="ko-KR" altLang="en-US" sz="1400" dirty="0">
                <a:solidFill>
                  <a:schemeClr val="tx1"/>
                </a:solidFill>
                <a:latin typeface="+mn-ea"/>
              </a:rPr>
              <a:t> 명예와 품의를 지킨다</a:t>
            </a:r>
            <a:r>
              <a:rPr lang="en-US" altLang="ko-KR" sz="1400" dirty="0">
                <a:solidFill>
                  <a:schemeClr val="tx1"/>
                </a:solidFill>
                <a:latin typeface="+mn-ea"/>
              </a:rPr>
              <a:t>.</a:t>
            </a:r>
            <a:endParaRPr lang="ko-KR" altLang="en-US" sz="14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2" name="타원 11"/>
          <p:cNvSpPr/>
          <p:nvPr/>
        </p:nvSpPr>
        <p:spPr>
          <a:xfrm>
            <a:off x="467544" y="2708920"/>
            <a:ext cx="792000" cy="720000"/>
          </a:xfrm>
          <a:prstGeom prst="ellipse">
            <a:avLst/>
          </a:prstGeom>
          <a:solidFill>
            <a:srgbClr val="BBECFD"/>
          </a:solidFill>
          <a:ln>
            <a:solidFill>
              <a:srgbClr val="BBECF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>
                <a:solidFill>
                  <a:schemeClr val="tx1"/>
                </a:solidFill>
              </a:rPr>
              <a:t>하나</a:t>
            </a:r>
            <a:r>
              <a:rPr lang="en-US" altLang="ko-KR" sz="1400" b="1" dirty="0">
                <a:solidFill>
                  <a:schemeClr val="tx1"/>
                </a:solidFill>
              </a:rPr>
              <a:t>,</a:t>
            </a:r>
            <a:endParaRPr lang="ko-KR" altLang="en-US" sz="1400" b="1" dirty="0">
              <a:solidFill>
                <a:schemeClr val="tx1"/>
              </a:solidFill>
            </a:endParaRPr>
          </a:p>
        </p:txBody>
      </p:sp>
      <p:sp>
        <p:nvSpPr>
          <p:cNvPr id="13" name="타원 12"/>
          <p:cNvSpPr/>
          <p:nvPr/>
        </p:nvSpPr>
        <p:spPr>
          <a:xfrm>
            <a:off x="467544" y="3573016"/>
            <a:ext cx="792000" cy="720000"/>
          </a:xfrm>
          <a:prstGeom prst="ellipse">
            <a:avLst/>
          </a:prstGeom>
          <a:solidFill>
            <a:srgbClr val="FFDDFF"/>
          </a:solidFill>
          <a:ln>
            <a:solidFill>
              <a:srgbClr val="FFDD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>
                <a:solidFill>
                  <a:schemeClr val="tx1"/>
                </a:solidFill>
              </a:rPr>
              <a:t>하나</a:t>
            </a:r>
            <a:r>
              <a:rPr lang="en-US" altLang="ko-KR" sz="1400" b="1" dirty="0">
                <a:solidFill>
                  <a:schemeClr val="tx1"/>
                </a:solidFill>
              </a:rPr>
              <a:t>,</a:t>
            </a:r>
            <a:endParaRPr lang="ko-KR" altLang="en-US" sz="1400" b="1" dirty="0">
              <a:solidFill>
                <a:schemeClr val="tx1"/>
              </a:solidFill>
            </a:endParaRPr>
          </a:p>
        </p:txBody>
      </p:sp>
      <p:sp>
        <p:nvSpPr>
          <p:cNvPr id="15" name="타원 14"/>
          <p:cNvSpPr/>
          <p:nvPr/>
        </p:nvSpPr>
        <p:spPr>
          <a:xfrm>
            <a:off x="480244" y="4437112"/>
            <a:ext cx="792000" cy="720000"/>
          </a:xfrm>
          <a:prstGeom prst="ellipse">
            <a:avLst/>
          </a:prstGeom>
          <a:solidFill>
            <a:srgbClr val="BBECFD"/>
          </a:solidFill>
          <a:ln>
            <a:solidFill>
              <a:srgbClr val="BBECF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>
                <a:solidFill>
                  <a:schemeClr val="tx1"/>
                </a:solidFill>
              </a:rPr>
              <a:t>하나</a:t>
            </a:r>
            <a:r>
              <a:rPr lang="en-US" altLang="ko-KR" sz="1400" b="1" dirty="0">
                <a:solidFill>
                  <a:schemeClr val="tx1"/>
                </a:solidFill>
              </a:rPr>
              <a:t>,</a:t>
            </a:r>
            <a:endParaRPr lang="ko-KR" altLang="en-US" sz="1400" b="1" dirty="0">
              <a:solidFill>
                <a:schemeClr val="tx1"/>
              </a:solidFill>
            </a:endParaRPr>
          </a:p>
        </p:txBody>
      </p:sp>
      <p:sp>
        <p:nvSpPr>
          <p:cNvPr id="17" name="타원 16"/>
          <p:cNvSpPr/>
          <p:nvPr/>
        </p:nvSpPr>
        <p:spPr>
          <a:xfrm>
            <a:off x="478152" y="5288428"/>
            <a:ext cx="792000" cy="720000"/>
          </a:xfrm>
          <a:prstGeom prst="ellipse">
            <a:avLst/>
          </a:prstGeom>
          <a:solidFill>
            <a:srgbClr val="FFDDFF"/>
          </a:solidFill>
          <a:ln>
            <a:solidFill>
              <a:srgbClr val="FFDD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>
                <a:solidFill>
                  <a:schemeClr val="tx1"/>
                </a:solidFill>
              </a:rPr>
              <a:t>하나</a:t>
            </a:r>
            <a:r>
              <a:rPr lang="en-US" altLang="ko-KR" sz="1400" b="1" dirty="0">
                <a:solidFill>
                  <a:schemeClr val="tx1"/>
                </a:solidFill>
              </a:rPr>
              <a:t>,</a:t>
            </a:r>
            <a:endParaRPr lang="ko-KR" altLang="en-US" sz="1400" b="1" dirty="0">
              <a:solidFill>
                <a:schemeClr val="tx1"/>
              </a:solidFill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1381060" y="5301128"/>
            <a:ext cx="7200000" cy="720000"/>
          </a:xfrm>
          <a:prstGeom prst="rect">
            <a:avLst/>
          </a:prstGeom>
          <a:solidFill>
            <a:srgbClr val="FFD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dirty="0">
                <a:solidFill>
                  <a:schemeClr val="tx1"/>
                </a:solidFill>
                <a:latin typeface="+mn-ea"/>
              </a:rPr>
              <a:t>우리는 정직과 성실로써 맡은 바 임무에 최선을 다하며 상대방을 존중하고 배려하는 인간관계와 노사협력을 바탕으로 건전한 조직 문화를 창출한다</a:t>
            </a:r>
            <a:r>
              <a:rPr lang="en-US" altLang="ko-KR" sz="1400" dirty="0">
                <a:solidFill>
                  <a:schemeClr val="tx1"/>
                </a:solidFill>
                <a:latin typeface="+mn-ea"/>
              </a:rPr>
              <a:t>.</a:t>
            </a:r>
            <a:endParaRPr lang="ko-KR" altLang="en-US" sz="1400" dirty="0">
              <a:solidFill>
                <a:schemeClr val="tx1"/>
              </a:solidFill>
              <a:latin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395536" y="692696"/>
            <a:ext cx="1728192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000" b="1" dirty="0">
                <a:solidFill>
                  <a:schemeClr val="tx1"/>
                </a:solidFill>
                <a:latin typeface="+mn-ea"/>
              </a:rPr>
              <a:t>2)</a:t>
            </a:r>
            <a:r>
              <a:rPr lang="ko-KR" altLang="en-US" sz="2000" b="1" dirty="0">
                <a:solidFill>
                  <a:schemeClr val="tx1"/>
                </a:solidFill>
                <a:latin typeface="+mn-ea"/>
              </a:rPr>
              <a:t>윤리강령</a:t>
            </a:r>
            <a:endParaRPr lang="en-US" altLang="ko-KR" sz="20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611560" y="2348880"/>
            <a:ext cx="8064896" cy="367240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/>
            <a:r>
              <a:rPr lang="en-US" altLang="ko-KR" b="1" dirty="0">
                <a:solidFill>
                  <a:schemeClr val="tx2"/>
                </a:solidFill>
                <a:latin typeface="+mn-ea"/>
              </a:rPr>
              <a:t>1. </a:t>
            </a:r>
            <a:r>
              <a:rPr lang="ko-KR" altLang="en-US" b="1" dirty="0">
                <a:solidFill>
                  <a:schemeClr val="tx2"/>
                </a:solidFill>
                <a:latin typeface="+mn-ea"/>
              </a:rPr>
              <a:t>고객만족</a:t>
            </a:r>
            <a:endParaRPr lang="en-US" altLang="ko-KR" b="1" dirty="0">
              <a:solidFill>
                <a:schemeClr val="tx2"/>
              </a:solidFill>
              <a:latin typeface="+mn-ea"/>
            </a:endParaRPr>
          </a:p>
          <a:p>
            <a:pPr marL="342900" indent="-342900"/>
            <a:r>
              <a:rPr lang="en-US" altLang="ko-KR" dirty="0">
                <a:solidFill>
                  <a:schemeClr val="tx1"/>
                </a:solidFill>
                <a:latin typeface="+mn-ea"/>
              </a:rPr>
              <a:t>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ko-KR" altLang="en-US" sz="1400" dirty="0">
                <a:solidFill>
                  <a:schemeClr val="tx1"/>
                </a:solidFill>
                <a:latin typeface="+mn-ea"/>
              </a:rPr>
              <a:t>고객 존중</a:t>
            </a:r>
            <a:endParaRPr lang="en-US" altLang="ko-KR" sz="1400" dirty="0">
              <a:solidFill>
                <a:schemeClr val="tx1"/>
              </a:solidFill>
              <a:latin typeface="+mn-ea"/>
            </a:endParaRPr>
          </a:p>
          <a:p>
            <a:pPr marL="342900" indent="-342900"/>
            <a:r>
              <a:rPr lang="en-US" altLang="ko-KR" sz="1400" dirty="0">
                <a:solidFill>
                  <a:schemeClr val="tx1"/>
                </a:solidFill>
                <a:latin typeface="+mn-ea"/>
              </a:rPr>
              <a:t>       - </a:t>
            </a:r>
            <a:r>
              <a:rPr lang="ko-KR" altLang="en-US" sz="1400" dirty="0">
                <a:solidFill>
                  <a:schemeClr val="tx1"/>
                </a:solidFill>
                <a:latin typeface="+mn-ea"/>
              </a:rPr>
              <a:t>항상 고객을 존중하고 고객에게 감사하며</a:t>
            </a:r>
            <a:r>
              <a:rPr lang="en-US" altLang="ko-KR" sz="1400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400" dirty="0">
                <a:solidFill>
                  <a:schemeClr val="tx1"/>
                </a:solidFill>
                <a:latin typeface="+mn-ea"/>
              </a:rPr>
              <a:t>고객의 입장에서 생각하고 고객을 위해 행동한다</a:t>
            </a:r>
            <a:r>
              <a:rPr lang="en-US" altLang="ko-KR" sz="1400" dirty="0">
                <a:solidFill>
                  <a:schemeClr val="tx1"/>
                </a:solidFill>
                <a:latin typeface="+mn-ea"/>
              </a:rPr>
              <a:t>.</a:t>
            </a:r>
          </a:p>
          <a:p>
            <a:pPr marL="342900" indent="-342900"/>
            <a:r>
              <a:rPr lang="en-US" altLang="ko-KR" sz="1400" dirty="0">
                <a:solidFill>
                  <a:schemeClr val="tx1"/>
                </a:solidFill>
                <a:latin typeface="+mn-ea"/>
              </a:rPr>
              <a:t>       - ”</a:t>
            </a:r>
            <a:r>
              <a:rPr lang="ko-KR" altLang="en-US" sz="1400" dirty="0">
                <a:solidFill>
                  <a:schemeClr val="tx1"/>
                </a:solidFill>
                <a:latin typeface="+mn-ea"/>
              </a:rPr>
              <a:t>고객이 있으므로 우리가 존재한다</a:t>
            </a:r>
            <a:r>
              <a:rPr lang="en-US" altLang="ko-KR" sz="1400" dirty="0">
                <a:solidFill>
                  <a:schemeClr val="tx1"/>
                </a:solidFill>
                <a:latin typeface="+mn-ea"/>
              </a:rPr>
              <a:t>”</a:t>
            </a:r>
            <a:r>
              <a:rPr lang="ko-KR" altLang="en-US" sz="1400" dirty="0">
                <a:solidFill>
                  <a:schemeClr val="tx1"/>
                </a:solidFill>
                <a:latin typeface="+mn-ea"/>
              </a:rPr>
              <a:t>는 신념으로 고객만족에 최선을 다한다</a:t>
            </a:r>
            <a:r>
              <a:rPr lang="en-US" altLang="ko-KR" sz="1400" dirty="0">
                <a:solidFill>
                  <a:schemeClr val="tx1"/>
                </a:solidFill>
                <a:latin typeface="+mn-ea"/>
              </a:rPr>
              <a:t>.</a:t>
            </a:r>
          </a:p>
          <a:p>
            <a:pPr marL="342900" indent="-342900"/>
            <a:r>
              <a:rPr lang="en-US" altLang="ko-KR" sz="1400" dirty="0">
                <a:solidFill>
                  <a:schemeClr val="tx1"/>
                </a:solidFill>
                <a:latin typeface="+mn-ea"/>
              </a:rPr>
              <a:t>       - </a:t>
            </a:r>
            <a:r>
              <a:rPr lang="ko-KR" altLang="en-US" sz="1400" dirty="0">
                <a:solidFill>
                  <a:schemeClr val="tx1"/>
                </a:solidFill>
                <a:latin typeface="+mn-ea"/>
              </a:rPr>
              <a:t>세계 일류 기업을 목표로 내실 위주 경영을 통해 최고의 제품과 서비스를 창출한다</a:t>
            </a:r>
            <a:r>
              <a:rPr lang="en-US" altLang="ko-KR" sz="1400" dirty="0">
                <a:solidFill>
                  <a:schemeClr val="tx1"/>
                </a:solidFill>
                <a:latin typeface="+mn-ea"/>
              </a:rPr>
              <a:t>.</a:t>
            </a:r>
          </a:p>
          <a:p>
            <a:pPr marL="342900" indent="-342900"/>
            <a:endParaRPr lang="en-US" altLang="ko-KR" sz="1400" dirty="0">
              <a:solidFill>
                <a:schemeClr val="tx1"/>
              </a:solidFill>
              <a:latin typeface="+mn-ea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ko-KR" altLang="en-US" sz="1400" dirty="0">
                <a:solidFill>
                  <a:schemeClr val="tx1"/>
                </a:solidFill>
                <a:latin typeface="+mn-ea"/>
              </a:rPr>
              <a:t>고객 응대</a:t>
            </a:r>
            <a:endParaRPr lang="en-US" altLang="ko-KR" sz="1400" dirty="0">
              <a:solidFill>
                <a:schemeClr val="tx1"/>
              </a:solidFill>
              <a:latin typeface="+mn-ea"/>
            </a:endParaRPr>
          </a:p>
          <a:p>
            <a:pPr marL="342900" indent="-342900"/>
            <a:r>
              <a:rPr lang="en-US" altLang="ko-KR" sz="1400" dirty="0">
                <a:solidFill>
                  <a:schemeClr val="tx1"/>
                </a:solidFill>
                <a:latin typeface="+mn-ea"/>
              </a:rPr>
              <a:t>       - </a:t>
            </a:r>
            <a:r>
              <a:rPr lang="ko-KR" altLang="en-US" sz="1400" dirty="0">
                <a:solidFill>
                  <a:schemeClr val="tx1"/>
                </a:solidFill>
                <a:latin typeface="+mn-ea"/>
              </a:rPr>
              <a:t>진솔하고 친절하며 존경하는 마음으로 고객을 응대한다</a:t>
            </a:r>
            <a:r>
              <a:rPr lang="en-US" altLang="ko-KR" sz="1400" dirty="0">
                <a:solidFill>
                  <a:schemeClr val="tx1"/>
                </a:solidFill>
                <a:latin typeface="+mn-ea"/>
              </a:rPr>
              <a:t>. </a:t>
            </a:r>
          </a:p>
          <a:p>
            <a:pPr marL="342900" indent="-342900"/>
            <a:r>
              <a:rPr lang="en-US" altLang="ko-KR" sz="1400" dirty="0">
                <a:solidFill>
                  <a:schemeClr val="tx1"/>
                </a:solidFill>
                <a:latin typeface="+mn-ea"/>
              </a:rPr>
              <a:t>       - </a:t>
            </a:r>
            <a:r>
              <a:rPr lang="ko-KR" altLang="en-US" sz="1400" dirty="0">
                <a:solidFill>
                  <a:schemeClr val="tx1"/>
                </a:solidFill>
                <a:latin typeface="+mn-ea"/>
              </a:rPr>
              <a:t>고객의 불만과 제안을 겸허하게 수용</a:t>
            </a:r>
            <a:r>
              <a:rPr lang="en-US" altLang="ko-KR" sz="1400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400" dirty="0">
                <a:solidFill>
                  <a:schemeClr val="tx1"/>
                </a:solidFill>
                <a:latin typeface="+mn-ea"/>
              </a:rPr>
              <a:t>고객의 요구에는 신속</a:t>
            </a:r>
            <a:r>
              <a:rPr lang="en-US" altLang="ko-KR" sz="1400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400" dirty="0">
                <a:solidFill>
                  <a:schemeClr val="tx1"/>
                </a:solidFill>
                <a:latin typeface="+mn-ea"/>
              </a:rPr>
              <a:t>정확하게 대응한다</a:t>
            </a:r>
            <a:r>
              <a:rPr lang="en-US" altLang="ko-KR" sz="1400" dirty="0">
                <a:solidFill>
                  <a:schemeClr val="tx1"/>
                </a:solidFill>
                <a:latin typeface="+mn-ea"/>
              </a:rPr>
              <a:t>.</a:t>
            </a:r>
          </a:p>
          <a:p>
            <a:pPr marL="342900" indent="-342900"/>
            <a:r>
              <a:rPr lang="en-US" altLang="ko-KR" sz="1400" dirty="0">
                <a:solidFill>
                  <a:schemeClr val="tx1"/>
                </a:solidFill>
                <a:latin typeface="+mn-ea"/>
              </a:rPr>
              <a:t>       -</a:t>
            </a:r>
            <a:r>
              <a:rPr lang="ko-KR" altLang="en-US" sz="1400" dirty="0">
                <a:solidFill>
                  <a:schemeClr val="tx1"/>
                </a:solidFill>
                <a:latin typeface="+mn-ea"/>
              </a:rPr>
              <a:t> 고객과의 약속은 반드시 지킨다</a:t>
            </a:r>
            <a:r>
              <a:rPr lang="en-US" altLang="ko-KR" sz="1400" dirty="0">
                <a:solidFill>
                  <a:schemeClr val="tx1"/>
                </a:solidFill>
                <a:latin typeface="+mn-ea"/>
              </a:rPr>
              <a:t>.</a:t>
            </a:r>
          </a:p>
          <a:p>
            <a:pPr marL="342900" indent="-342900"/>
            <a:endParaRPr lang="en-US" altLang="ko-KR" sz="1400" dirty="0">
              <a:solidFill>
                <a:schemeClr val="tx1"/>
              </a:solidFill>
              <a:latin typeface="+mn-ea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ko-KR" altLang="en-US" sz="1400" dirty="0">
                <a:solidFill>
                  <a:schemeClr val="tx1"/>
                </a:solidFill>
                <a:latin typeface="+mn-ea"/>
              </a:rPr>
              <a:t>고객 보호</a:t>
            </a:r>
            <a:endParaRPr lang="en-US" altLang="ko-KR" sz="1400" dirty="0">
              <a:solidFill>
                <a:schemeClr val="tx1"/>
              </a:solidFill>
              <a:latin typeface="+mn-ea"/>
            </a:endParaRPr>
          </a:p>
          <a:p>
            <a:pPr marL="342900" indent="-342900"/>
            <a:r>
              <a:rPr lang="en-US" altLang="ko-KR" sz="1400" dirty="0">
                <a:solidFill>
                  <a:schemeClr val="tx1"/>
                </a:solidFill>
                <a:latin typeface="+mn-ea"/>
              </a:rPr>
              <a:t>       - </a:t>
            </a:r>
            <a:r>
              <a:rPr lang="ko-KR" altLang="en-US" sz="1400" dirty="0">
                <a:solidFill>
                  <a:schemeClr val="tx1"/>
                </a:solidFill>
                <a:latin typeface="+mn-ea"/>
              </a:rPr>
              <a:t>고객의 안전과 이익</a:t>
            </a:r>
            <a:r>
              <a:rPr lang="en-US" altLang="ko-KR" sz="1400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400" dirty="0">
                <a:solidFill>
                  <a:schemeClr val="tx1"/>
                </a:solidFill>
                <a:latin typeface="+mn-ea"/>
              </a:rPr>
              <a:t>정보</a:t>
            </a:r>
            <a:r>
              <a:rPr lang="en-US" altLang="ko-KR" sz="1400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400" dirty="0">
                <a:solidFill>
                  <a:schemeClr val="tx1"/>
                </a:solidFill>
                <a:latin typeface="+mn-ea"/>
              </a:rPr>
              <a:t>명예를 소중하게 보호한다</a:t>
            </a:r>
            <a:r>
              <a:rPr lang="en-US" altLang="ko-KR" sz="1400" dirty="0">
                <a:solidFill>
                  <a:schemeClr val="tx1"/>
                </a:solidFill>
                <a:latin typeface="+mn-ea"/>
              </a:rPr>
              <a:t>.</a:t>
            </a:r>
            <a:endParaRPr lang="ko-KR" altLang="en-US" sz="14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2" name="오각형 21"/>
          <p:cNvSpPr/>
          <p:nvPr/>
        </p:nvSpPr>
        <p:spPr>
          <a:xfrm>
            <a:off x="467544" y="1196752"/>
            <a:ext cx="1800000" cy="612000"/>
          </a:xfrm>
          <a:prstGeom prst="homePlat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reflection blurRad="6350" stA="50000" endA="300" endPos="5550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>
                <a:solidFill>
                  <a:schemeClr val="bg1"/>
                </a:solidFill>
              </a:rPr>
              <a:t>고객만족</a:t>
            </a:r>
          </a:p>
        </p:txBody>
      </p:sp>
      <p:sp>
        <p:nvSpPr>
          <p:cNvPr id="23" name="갈매기형 수장 22"/>
          <p:cNvSpPr/>
          <p:nvPr/>
        </p:nvSpPr>
        <p:spPr>
          <a:xfrm>
            <a:off x="2051920" y="1196752"/>
            <a:ext cx="1800000" cy="612000"/>
          </a:xfrm>
          <a:prstGeom prst="chevron">
            <a:avLst/>
          </a:prstGeom>
          <a:gradFill flip="none" rotWithShape="1">
            <a:gsLst>
              <a:gs pos="26000">
                <a:schemeClr val="bg1">
                  <a:lumMod val="75000"/>
                </a:schemeClr>
              </a:gs>
              <a:gs pos="49000">
                <a:schemeClr val="bg1">
                  <a:lumMod val="85000"/>
                </a:schemeClr>
              </a:gs>
              <a:gs pos="82000">
                <a:schemeClr val="bg1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err="1">
                <a:solidFill>
                  <a:schemeClr val="tx1"/>
                </a:solidFill>
              </a:rPr>
              <a:t>정도경영</a:t>
            </a:r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24" name="갈매기형 수장 23"/>
          <p:cNvSpPr/>
          <p:nvPr/>
        </p:nvSpPr>
        <p:spPr>
          <a:xfrm>
            <a:off x="3636096" y="1196752"/>
            <a:ext cx="1800000" cy="612000"/>
          </a:xfrm>
          <a:prstGeom prst="chevron">
            <a:avLst/>
          </a:prstGeom>
          <a:gradFill flip="none" rotWithShape="1">
            <a:gsLst>
              <a:gs pos="26000">
                <a:schemeClr val="bg1">
                  <a:lumMod val="75000"/>
                </a:schemeClr>
              </a:gs>
              <a:gs pos="49000">
                <a:schemeClr val="bg1">
                  <a:lumMod val="85000"/>
                </a:schemeClr>
              </a:gs>
              <a:gs pos="82000">
                <a:schemeClr val="bg1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>
                <a:solidFill>
                  <a:schemeClr val="tx1"/>
                </a:solidFill>
              </a:rPr>
              <a:t>환경보전과 </a:t>
            </a:r>
            <a:endParaRPr lang="en-US" altLang="ko-KR" sz="1200" dirty="0">
              <a:solidFill>
                <a:schemeClr val="tx1"/>
              </a:solidFill>
            </a:endParaRPr>
          </a:p>
          <a:p>
            <a:pPr algn="ctr"/>
            <a:r>
              <a:rPr lang="ko-KR" altLang="en-US" sz="1200" dirty="0">
                <a:solidFill>
                  <a:schemeClr val="tx1"/>
                </a:solidFill>
              </a:rPr>
              <a:t>안전</a:t>
            </a:r>
          </a:p>
        </p:txBody>
      </p:sp>
      <p:sp>
        <p:nvSpPr>
          <p:cNvPr id="25" name="갈매기형 수장 24"/>
          <p:cNvSpPr/>
          <p:nvPr/>
        </p:nvSpPr>
        <p:spPr>
          <a:xfrm>
            <a:off x="5220272" y="1196752"/>
            <a:ext cx="1800000" cy="612000"/>
          </a:xfrm>
          <a:prstGeom prst="chevron">
            <a:avLst/>
          </a:prstGeom>
          <a:gradFill flip="none" rotWithShape="1">
            <a:gsLst>
              <a:gs pos="26000">
                <a:schemeClr val="bg1">
                  <a:lumMod val="75000"/>
                </a:schemeClr>
              </a:gs>
              <a:gs pos="49000">
                <a:schemeClr val="bg1">
                  <a:lumMod val="85000"/>
                </a:schemeClr>
              </a:gs>
              <a:gs pos="82000">
                <a:schemeClr val="bg1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>
                <a:solidFill>
                  <a:schemeClr val="tx1"/>
                </a:solidFill>
              </a:rPr>
              <a:t>청결한 </a:t>
            </a:r>
            <a:endParaRPr lang="en-US" altLang="ko-KR" sz="1200" dirty="0">
              <a:solidFill>
                <a:schemeClr val="tx1"/>
              </a:solidFill>
            </a:endParaRPr>
          </a:p>
          <a:p>
            <a:pPr algn="ctr"/>
            <a:r>
              <a:rPr lang="ko-KR" altLang="en-US" sz="1200" dirty="0">
                <a:solidFill>
                  <a:schemeClr val="tx1"/>
                </a:solidFill>
              </a:rPr>
              <a:t>조직문화</a:t>
            </a:r>
          </a:p>
        </p:txBody>
      </p:sp>
      <p:sp>
        <p:nvSpPr>
          <p:cNvPr id="26" name="갈매기형 수장 25"/>
          <p:cNvSpPr/>
          <p:nvPr/>
        </p:nvSpPr>
        <p:spPr>
          <a:xfrm>
            <a:off x="6804448" y="1196752"/>
            <a:ext cx="1800000" cy="612000"/>
          </a:xfrm>
          <a:prstGeom prst="chevron">
            <a:avLst/>
          </a:prstGeom>
          <a:gradFill flip="none" rotWithShape="1">
            <a:gsLst>
              <a:gs pos="26000">
                <a:schemeClr val="bg1">
                  <a:lumMod val="75000"/>
                </a:schemeClr>
              </a:gs>
              <a:gs pos="49000">
                <a:schemeClr val="bg1">
                  <a:lumMod val="85000"/>
                </a:schemeClr>
              </a:gs>
              <a:gs pos="82000">
                <a:schemeClr val="bg1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>
                <a:solidFill>
                  <a:schemeClr val="tx1"/>
                </a:solidFill>
              </a:rPr>
              <a:t>윤리강령 </a:t>
            </a:r>
            <a:endParaRPr lang="en-US" altLang="ko-KR" sz="1200" dirty="0">
              <a:solidFill>
                <a:schemeClr val="tx1"/>
              </a:solidFill>
            </a:endParaRPr>
          </a:p>
          <a:p>
            <a:pPr algn="ctr"/>
            <a:r>
              <a:rPr lang="ko-KR" altLang="en-US" sz="1200" dirty="0">
                <a:solidFill>
                  <a:schemeClr val="tx1"/>
                </a:solidFill>
              </a:rPr>
              <a:t>준수 의무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683568" y="2420888"/>
            <a:ext cx="7920000" cy="316835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/>
            <a:r>
              <a:rPr lang="en-US" altLang="ko-KR" b="1" dirty="0">
                <a:solidFill>
                  <a:schemeClr val="tx2"/>
                </a:solidFill>
                <a:latin typeface="+mn-ea"/>
              </a:rPr>
              <a:t>2. </a:t>
            </a:r>
            <a:r>
              <a:rPr lang="ko-KR" altLang="en-US" b="1" dirty="0" err="1">
                <a:solidFill>
                  <a:schemeClr val="tx2"/>
                </a:solidFill>
                <a:latin typeface="+mn-ea"/>
              </a:rPr>
              <a:t>정도경영</a:t>
            </a:r>
            <a:endParaRPr lang="en-US" altLang="ko-KR" b="1" dirty="0">
              <a:solidFill>
                <a:schemeClr val="tx2"/>
              </a:solidFill>
              <a:latin typeface="+mn-ea"/>
            </a:endParaRPr>
          </a:p>
          <a:p>
            <a:pPr marL="342900" indent="-342900"/>
            <a:r>
              <a:rPr lang="en-US" altLang="ko-KR" dirty="0">
                <a:solidFill>
                  <a:schemeClr val="tx1"/>
                </a:solidFill>
                <a:latin typeface="+mn-ea"/>
              </a:rPr>
              <a:t>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ko-KR" altLang="en-US" sz="1400" dirty="0">
                <a:solidFill>
                  <a:schemeClr val="tx1"/>
                </a:solidFill>
                <a:latin typeface="+mn-ea"/>
              </a:rPr>
              <a:t>사회 공헌</a:t>
            </a:r>
            <a:endParaRPr lang="en-US" altLang="ko-KR" sz="1400" dirty="0">
              <a:solidFill>
                <a:schemeClr val="tx1"/>
              </a:solidFill>
              <a:latin typeface="+mn-ea"/>
            </a:endParaRPr>
          </a:p>
          <a:p>
            <a:pPr marL="342900" indent="-342900"/>
            <a:r>
              <a:rPr lang="en-US" altLang="ko-KR" sz="1400" dirty="0">
                <a:solidFill>
                  <a:schemeClr val="tx1"/>
                </a:solidFill>
                <a:latin typeface="+mn-ea"/>
              </a:rPr>
              <a:t>       - </a:t>
            </a:r>
            <a:r>
              <a:rPr lang="ko-KR" altLang="en-US" sz="1400" dirty="0">
                <a:solidFill>
                  <a:schemeClr val="tx1"/>
                </a:solidFill>
                <a:latin typeface="+mn-ea"/>
              </a:rPr>
              <a:t>사회가 요구하는 역할과 의무를 성실히 수행</a:t>
            </a:r>
            <a:r>
              <a:rPr lang="en-US" altLang="ko-KR" sz="1400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400" dirty="0">
                <a:solidFill>
                  <a:schemeClr val="tx1"/>
                </a:solidFill>
                <a:latin typeface="+mn-ea"/>
              </a:rPr>
              <a:t>지역사회와의 조화와 협력</a:t>
            </a:r>
            <a:r>
              <a:rPr lang="en-US" altLang="ko-KR" sz="1400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400" dirty="0">
                <a:solidFill>
                  <a:schemeClr val="tx1"/>
                </a:solidFill>
                <a:latin typeface="+mn-ea"/>
              </a:rPr>
              <a:t>공동발전을 위해 </a:t>
            </a:r>
            <a:endParaRPr lang="en-US" altLang="ko-KR" sz="1400" dirty="0">
              <a:solidFill>
                <a:schemeClr val="tx1"/>
              </a:solidFill>
              <a:latin typeface="+mn-ea"/>
            </a:endParaRPr>
          </a:p>
          <a:p>
            <a:pPr marL="342900" indent="-342900"/>
            <a:r>
              <a:rPr lang="en-US" altLang="ko-KR" sz="1400" dirty="0">
                <a:solidFill>
                  <a:schemeClr val="tx1"/>
                </a:solidFill>
                <a:latin typeface="+mn-ea"/>
              </a:rPr>
              <a:t>         </a:t>
            </a:r>
            <a:r>
              <a:rPr lang="ko-KR" altLang="en-US" sz="1400" dirty="0">
                <a:solidFill>
                  <a:schemeClr val="tx1"/>
                </a:solidFill>
                <a:latin typeface="+mn-ea"/>
              </a:rPr>
              <a:t>노력한다</a:t>
            </a:r>
            <a:r>
              <a:rPr lang="en-US" altLang="ko-KR" sz="1400" dirty="0">
                <a:solidFill>
                  <a:schemeClr val="tx1"/>
                </a:solidFill>
                <a:latin typeface="+mn-ea"/>
              </a:rPr>
              <a:t>.</a:t>
            </a:r>
          </a:p>
          <a:p>
            <a:pPr marL="342900" indent="-342900"/>
            <a:endParaRPr lang="en-US" altLang="ko-KR" sz="1400" dirty="0">
              <a:solidFill>
                <a:schemeClr val="tx1"/>
              </a:solidFill>
              <a:latin typeface="+mn-ea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ko-KR" altLang="en-US" sz="1400" dirty="0" err="1">
                <a:solidFill>
                  <a:schemeClr val="tx1"/>
                </a:solidFill>
                <a:latin typeface="+mn-ea"/>
              </a:rPr>
              <a:t>협력사와의</a:t>
            </a:r>
            <a:r>
              <a:rPr lang="ko-KR" altLang="en-US" sz="1400" dirty="0">
                <a:solidFill>
                  <a:schemeClr val="tx1"/>
                </a:solidFill>
                <a:latin typeface="+mn-ea"/>
              </a:rPr>
              <a:t> 공존 공영</a:t>
            </a:r>
            <a:endParaRPr lang="en-US" altLang="ko-KR" sz="1400" dirty="0">
              <a:solidFill>
                <a:schemeClr val="tx1"/>
              </a:solidFill>
              <a:latin typeface="+mn-ea"/>
            </a:endParaRPr>
          </a:p>
          <a:p>
            <a:pPr marL="342900" indent="-342900"/>
            <a:r>
              <a:rPr lang="en-US" altLang="ko-KR" sz="1400" dirty="0">
                <a:solidFill>
                  <a:schemeClr val="tx1"/>
                </a:solidFill>
                <a:latin typeface="+mn-ea"/>
              </a:rPr>
              <a:t>       - </a:t>
            </a:r>
            <a:r>
              <a:rPr lang="ko-KR" altLang="en-US" sz="1400" dirty="0" err="1">
                <a:solidFill>
                  <a:schemeClr val="tx1"/>
                </a:solidFill>
                <a:latin typeface="+mn-ea"/>
              </a:rPr>
              <a:t>협력사와는</a:t>
            </a:r>
            <a:r>
              <a:rPr lang="ko-KR" altLang="en-US" sz="1400" dirty="0">
                <a:solidFill>
                  <a:schemeClr val="tx1"/>
                </a:solidFill>
                <a:latin typeface="+mn-ea"/>
              </a:rPr>
              <a:t> 공존 공영의 원칙아래 상호 대등한 지위에서 공정하고</a:t>
            </a:r>
            <a:r>
              <a:rPr lang="en-US" altLang="ko-KR" sz="1400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400" dirty="0">
                <a:solidFill>
                  <a:schemeClr val="tx1"/>
                </a:solidFill>
                <a:latin typeface="+mn-ea"/>
              </a:rPr>
              <a:t>성실한 자세로 거래에</a:t>
            </a:r>
            <a:endParaRPr lang="en-US" altLang="ko-KR" sz="1400" dirty="0">
              <a:solidFill>
                <a:schemeClr val="tx1"/>
              </a:solidFill>
              <a:latin typeface="+mn-ea"/>
            </a:endParaRPr>
          </a:p>
          <a:p>
            <a:pPr marL="342900" indent="-342900"/>
            <a:r>
              <a:rPr lang="en-US" altLang="ko-KR" sz="1400" dirty="0">
                <a:solidFill>
                  <a:schemeClr val="tx1"/>
                </a:solidFill>
                <a:latin typeface="+mn-ea"/>
              </a:rPr>
              <a:t>         </a:t>
            </a:r>
            <a:r>
              <a:rPr lang="ko-KR" altLang="en-US" sz="1400" dirty="0">
                <a:solidFill>
                  <a:schemeClr val="tx1"/>
                </a:solidFill>
                <a:latin typeface="+mn-ea"/>
              </a:rPr>
              <a:t>임한다</a:t>
            </a:r>
            <a:r>
              <a:rPr lang="en-US" altLang="ko-KR" sz="1400" dirty="0">
                <a:solidFill>
                  <a:schemeClr val="tx1"/>
                </a:solidFill>
                <a:latin typeface="+mn-ea"/>
              </a:rPr>
              <a:t>.</a:t>
            </a:r>
          </a:p>
          <a:p>
            <a:pPr marL="342900" indent="-342900"/>
            <a:endParaRPr lang="en-US" altLang="ko-KR" sz="1400" dirty="0">
              <a:solidFill>
                <a:schemeClr val="tx1"/>
              </a:solidFill>
              <a:latin typeface="+mn-ea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ko-KR" altLang="en-US" sz="1400" dirty="0">
                <a:solidFill>
                  <a:schemeClr val="tx1"/>
                </a:solidFill>
                <a:latin typeface="+mn-ea"/>
              </a:rPr>
              <a:t>법규 준수와 공정한 경쟁</a:t>
            </a:r>
            <a:endParaRPr lang="en-US" altLang="ko-KR" sz="1400" dirty="0">
              <a:solidFill>
                <a:schemeClr val="tx1"/>
              </a:solidFill>
              <a:latin typeface="+mn-ea"/>
            </a:endParaRPr>
          </a:p>
          <a:p>
            <a:pPr marL="342900" indent="-342900"/>
            <a:r>
              <a:rPr lang="en-US" altLang="ko-KR" sz="1400" dirty="0">
                <a:solidFill>
                  <a:schemeClr val="tx1"/>
                </a:solidFill>
                <a:latin typeface="+mn-ea"/>
              </a:rPr>
              <a:t>       - </a:t>
            </a:r>
            <a:r>
              <a:rPr lang="ko-KR" altLang="en-US" sz="1400" dirty="0">
                <a:solidFill>
                  <a:schemeClr val="tx1"/>
                </a:solidFill>
                <a:latin typeface="+mn-ea"/>
              </a:rPr>
              <a:t>사업 및 영업 활동 시 각종 법규를 준수하며</a:t>
            </a:r>
            <a:r>
              <a:rPr lang="en-US" altLang="ko-KR" sz="1400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400" dirty="0">
                <a:solidFill>
                  <a:schemeClr val="tx1"/>
                </a:solidFill>
                <a:latin typeface="+mn-ea"/>
              </a:rPr>
              <a:t>문화나 관습 등 사회적 가치관을 존중한다</a:t>
            </a:r>
            <a:r>
              <a:rPr lang="en-US" altLang="ko-KR" sz="1400" dirty="0">
                <a:solidFill>
                  <a:schemeClr val="tx1"/>
                </a:solidFill>
                <a:latin typeface="+mn-ea"/>
              </a:rPr>
              <a:t>.</a:t>
            </a:r>
          </a:p>
          <a:p>
            <a:pPr marL="342900" indent="-342900"/>
            <a:r>
              <a:rPr lang="en-US" altLang="ko-KR" sz="1400" dirty="0">
                <a:solidFill>
                  <a:schemeClr val="tx1"/>
                </a:solidFill>
                <a:latin typeface="+mn-ea"/>
              </a:rPr>
              <a:t>       - </a:t>
            </a:r>
            <a:r>
              <a:rPr lang="ko-KR" altLang="en-US" sz="1400" dirty="0">
                <a:solidFill>
                  <a:schemeClr val="tx1"/>
                </a:solidFill>
                <a:latin typeface="+mn-ea"/>
              </a:rPr>
              <a:t>개인의 존엄성과 가치를 존중하고 정신적</a:t>
            </a:r>
            <a:r>
              <a:rPr lang="en-US" altLang="ko-KR" sz="1400" dirty="0">
                <a:solidFill>
                  <a:schemeClr val="tx1"/>
                </a:solidFill>
                <a:latin typeface="+mn-ea"/>
              </a:rPr>
              <a:t>·</a:t>
            </a:r>
            <a:r>
              <a:rPr lang="ko-KR" altLang="en-US" sz="1400" dirty="0">
                <a:solidFill>
                  <a:schemeClr val="tx1"/>
                </a:solidFill>
                <a:latin typeface="+mn-ea"/>
              </a:rPr>
              <a:t>물질적 삶의 質 향상을 선도한다</a:t>
            </a:r>
            <a:r>
              <a:rPr lang="en-US" altLang="ko-KR" sz="1400" dirty="0">
                <a:solidFill>
                  <a:schemeClr val="tx1"/>
                </a:solidFill>
                <a:latin typeface="+mn-ea"/>
              </a:rPr>
              <a:t>.</a:t>
            </a:r>
          </a:p>
        </p:txBody>
      </p:sp>
      <p:sp>
        <p:nvSpPr>
          <p:cNvPr id="17" name="오각형 16"/>
          <p:cNvSpPr/>
          <p:nvPr/>
        </p:nvSpPr>
        <p:spPr>
          <a:xfrm>
            <a:off x="467544" y="1196752"/>
            <a:ext cx="1800000" cy="612000"/>
          </a:xfrm>
          <a:prstGeom prst="homePlate">
            <a:avLst/>
          </a:prstGeom>
          <a:gradFill>
            <a:gsLst>
              <a:gs pos="26000">
                <a:schemeClr val="bg1">
                  <a:lumMod val="75000"/>
                </a:schemeClr>
              </a:gs>
              <a:gs pos="49000">
                <a:schemeClr val="bg1">
                  <a:lumMod val="85000"/>
                </a:schemeClr>
              </a:gs>
              <a:gs pos="82000">
                <a:schemeClr val="bg1"/>
              </a:gs>
            </a:gsLst>
            <a:lin ang="189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>
                <a:solidFill>
                  <a:schemeClr val="tx1"/>
                </a:solidFill>
              </a:rPr>
              <a:t>고객만족</a:t>
            </a:r>
            <a:endParaRPr lang="ko-KR" altLang="en-US" sz="1600" dirty="0">
              <a:solidFill>
                <a:schemeClr val="tx1"/>
              </a:solidFill>
            </a:endParaRPr>
          </a:p>
        </p:txBody>
      </p:sp>
      <p:sp>
        <p:nvSpPr>
          <p:cNvPr id="18" name="갈매기형 수장 17"/>
          <p:cNvSpPr/>
          <p:nvPr/>
        </p:nvSpPr>
        <p:spPr>
          <a:xfrm>
            <a:off x="2051920" y="1196752"/>
            <a:ext cx="1800000" cy="612000"/>
          </a:xfrm>
          <a:prstGeom prst="chevron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reflection blurRad="6350" stA="50000" endA="300" endPos="5550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 err="1">
                <a:solidFill>
                  <a:schemeClr val="bg1"/>
                </a:solidFill>
              </a:rPr>
              <a:t>정도경영</a:t>
            </a:r>
            <a:endParaRPr lang="ko-KR" altLang="en-US" sz="1600" b="1" dirty="0">
              <a:solidFill>
                <a:schemeClr val="bg1"/>
              </a:solidFill>
            </a:endParaRPr>
          </a:p>
        </p:txBody>
      </p:sp>
      <p:sp>
        <p:nvSpPr>
          <p:cNvPr id="19" name="갈매기형 수장 18"/>
          <p:cNvSpPr/>
          <p:nvPr/>
        </p:nvSpPr>
        <p:spPr>
          <a:xfrm>
            <a:off x="3636096" y="1196752"/>
            <a:ext cx="1800000" cy="612000"/>
          </a:xfrm>
          <a:prstGeom prst="chevron">
            <a:avLst/>
          </a:prstGeom>
          <a:gradFill flip="none" rotWithShape="1">
            <a:gsLst>
              <a:gs pos="26000">
                <a:schemeClr val="bg1">
                  <a:lumMod val="75000"/>
                </a:schemeClr>
              </a:gs>
              <a:gs pos="49000">
                <a:schemeClr val="bg1">
                  <a:lumMod val="85000"/>
                </a:schemeClr>
              </a:gs>
              <a:gs pos="82000">
                <a:schemeClr val="bg1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>
                <a:solidFill>
                  <a:schemeClr val="tx1"/>
                </a:solidFill>
              </a:rPr>
              <a:t>환경보전과 </a:t>
            </a:r>
            <a:endParaRPr lang="en-US" altLang="ko-KR" sz="1400" dirty="0">
              <a:solidFill>
                <a:schemeClr val="tx1"/>
              </a:solidFill>
            </a:endParaRPr>
          </a:p>
          <a:p>
            <a:pPr algn="ctr"/>
            <a:r>
              <a:rPr lang="ko-KR" altLang="en-US" sz="1400" dirty="0">
                <a:solidFill>
                  <a:schemeClr val="tx1"/>
                </a:solidFill>
              </a:rPr>
              <a:t>안전</a:t>
            </a:r>
          </a:p>
        </p:txBody>
      </p:sp>
      <p:sp>
        <p:nvSpPr>
          <p:cNvPr id="20" name="갈매기형 수장 19"/>
          <p:cNvSpPr/>
          <p:nvPr/>
        </p:nvSpPr>
        <p:spPr>
          <a:xfrm>
            <a:off x="5220272" y="1196752"/>
            <a:ext cx="1800000" cy="612000"/>
          </a:xfrm>
          <a:prstGeom prst="chevron">
            <a:avLst/>
          </a:prstGeom>
          <a:gradFill flip="none" rotWithShape="1">
            <a:gsLst>
              <a:gs pos="26000">
                <a:schemeClr val="bg1">
                  <a:lumMod val="75000"/>
                </a:schemeClr>
              </a:gs>
              <a:gs pos="49000">
                <a:schemeClr val="bg1">
                  <a:lumMod val="85000"/>
                </a:schemeClr>
              </a:gs>
              <a:gs pos="82000">
                <a:schemeClr val="bg1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>
                <a:solidFill>
                  <a:schemeClr val="tx1"/>
                </a:solidFill>
              </a:rPr>
              <a:t>청결한 </a:t>
            </a:r>
            <a:endParaRPr lang="en-US" altLang="ko-KR" sz="1400" dirty="0">
              <a:solidFill>
                <a:schemeClr val="tx1"/>
              </a:solidFill>
            </a:endParaRPr>
          </a:p>
          <a:p>
            <a:pPr algn="ctr"/>
            <a:r>
              <a:rPr lang="ko-KR" altLang="en-US" sz="1400" dirty="0">
                <a:solidFill>
                  <a:schemeClr val="tx1"/>
                </a:solidFill>
              </a:rPr>
              <a:t>조직문화</a:t>
            </a:r>
          </a:p>
        </p:txBody>
      </p:sp>
      <p:sp>
        <p:nvSpPr>
          <p:cNvPr id="21" name="갈매기형 수장 20"/>
          <p:cNvSpPr/>
          <p:nvPr/>
        </p:nvSpPr>
        <p:spPr>
          <a:xfrm>
            <a:off x="6804448" y="1196752"/>
            <a:ext cx="1800000" cy="612000"/>
          </a:xfrm>
          <a:prstGeom prst="chevron">
            <a:avLst/>
          </a:prstGeom>
          <a:gradFill flip="none" rotWithShape="1">
            <a:gsLst>
              <a:gs pos="26000">
                <a:schemeClr val="bg1">
                  <a:lumMod val="75000"/>
                </a:schemeClr>
              </a:gs>
              <a:gs pos="49000">
                <a:schemeClr val="bg1">
                  <a:lumMod val="85000"/>
                </a:schemeClr>
              </a:gs>
              <a:gs pos="82000">
                <a:schemeClr val="bg1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>
                <a:solidFill>
                  <a:schemeClr val="tx1"/>
                </a:solidFill>
              </a:rPr>
              <a:t>윤리강령 </a:t>
            </a:r>
            <a:endParaRPr lang="en-US" altLang="ko-KR" sz="1400" dirty="0">
              <a:solidFill>
                <a:schemeClr val="tx1"/>
              </a:solidFill>
            </a:endParaRPr>
          </a:p>
          <a:p>
            <a:pPr algn="ctr"/>
            <a:r>
              <a:rPr lang="ko-KR" altLang="en-US" sz="1400" dirty="0">
                <a:solidFill>
                  <a:schemeClr val="tx1"/>
                </a:solidFill>
              </a:rPr>
              <a:t>준수 의무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683568" y="2276872"/>
            <a:ext cx="7920000" cy="374441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/>
            <a:r>
              <a:rPr lang="en-US" altLang="ko-KR" b="1" dirty="0">
                <a:solidFill>
                  <a:schemeClr val="tx2"/>
                </a:solidFill>
                <a:latin typeface="+mn-ea"/>
              </a:rPr>
              <a:t>3. </a:t>
            </a:r>
            <a:r>
              <a:rPr lang="ko-KR" altLang="en-US" b="1" dirty="0">
                <a:solidFill>
                  <a:schemeClr val="tx2"/>
                </a:solidFill>
                <a:latin typeface="+mn-ea"/>
              </a:rPr>
              <a:t>환경보전과 안전</a:t>
            </a:r>
            <a:endParaRPr lang="en-US" altLang="ko-KR" b="1" dirty="0">
              <a:solidFill>
                <a:schemeClr val="tx2"/>
              </a:solidFill>
              <a:latin typeface="+mn-ea"/>
            </a:endParaRPr>
          </a:p>
          <a:p>
            <a:pPr marL="342900" indent="-342900"/>
            <a:endParaRPr lang="en-US" altLang="ko-KR" sz="1400" dirty="0">
              <a:solidFill>
                <a:schemeClr val="tx1"/>
              </a:solidFill>
              <a:latin typeface="+mn-ea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ko-KR" altLang="en-US" sz="1400" dirty="0">
                <a:solidFill>
                  <a:schemeClr val="tx1"/>
                </a:solidFill>
                <a:latin typeface="+mn-ea"/>
              </a:rPr>
              <a:t>환경 친화적 경영</a:t>
            </a:r>
            <a:endParaRPr lang="en-US" altLang="ko-KR" sz="1400" dirty="0">
              <a:solidFill>
                <a:schemeClr val="tx1"/>
              </a:solidFill>
              <a:latin typeface="+mn-ea"/>
            </a:endParaRPr>
          </a:p>
          <a:p>
            <a:pPr marL="342900" indent="-342900"/>
            <a:r>
              <a:rPr lang="en-US" altLang="ko-KR" sz="1400" dirty="0">
                <a:solidFill>
                  <a:schemeClr val="tx1"/>
                </a:solidFill>
                <a:latin typeface="+mn-ea"/>
              </a:rPr>
              <a:t>      - </a:t>
            </a:r>
            <a:r>
              <a:rPr lang="ko-KR" altLang="en-US" sz="1400" dirty="0">
                <a:solidFill>
                  <a:schemeClr val="tx1"/>
                </a:solidFill>
                <a:latin typeface="+mn-ea"/>
              </a:rPr>
              <a:t>환경 친화적인 제품과 서비스를 제공한다</a:t>
            </a:r>
            <a:r>
              <a:rPr lang="en-US" altLang="ko-KR" sz="1400" dirty="0">
                <a:solidFill>
                  <a:schemeClr val="tx1"/>
                </a:solidFill>
                <a:latin typeface="+mn-ea"/>
              </a:rPr>
              <a:t>.</a:t>
            </a:r>
          </a:p>
          <a:p>
            <a:pPr marL="342900" indent="-342900"/>
            <a:r>
              <a:rPr lang="en-US" altLang="ko-KR" sz="1400" dirty="0">
                <a:solidFill>
                  <a:schemeClr val="tx1"/>
                </a:solidFill>
                <a:latin typeface="+mn-ea"/>
              </a:rPr>
              <a:t>      - </a:t>
            </a:r>
            <a:r>
              <a:rPr lang="ko-KR" altLang="en-US" sz="1400" dirty="0">
                <a:solidFill>
                  <a:schemeClr val="tx1"/>
                </a:solidFill>
                <a:latin typeface="+mn-ea"/>
              </a:rPr>
              <a:t>개발</a:t>
            </a:r>
            <a:r>
              <a:rPr lang="en-US" altLang="ko-KR" sz="1400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400" dirty="0">
                <a:solidFill>
                  <a:schemeClr val="tx1"/>
                </a:solidFill>
                <a:latin typeface="+mn-ea"/>
              </a:rPr>
              <a:t>제조</a:t>
            </a:r>
            <a:r>
              <a:rPr lang="en-US" altLang="ko-KR" sz="1400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400" dirty="0">
                <a:solidFill>
                  <a:schemeClr val="tx1"/>
                </a:solidFill>
                <a:latin typeface="+mn-ea"/>
              </a:rPr>
              <a:t>유통</a:t>
            </a:r>
            <a:r>
              <a:rPr lang="en-US" altLang="ko-KR" sz="1400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400" dirty="0">
                <a:solidFill>
                  <a:schemeClr val="tx1"/>
                </a:solidFill>
                <a:latin typeface="+mn-ea"/>
              </a:rPr>
              <a:t>판매 등 모든 사업활동에서 환경의 보전을 우선적으로 고려한다</a:t>
            </a:r>
            <a:r>
              <a:rPr lang="en-US" altLang="ko-KR" sz="1400" dirty="0">
                <a:solidFill>
                  <a:schemeClr val="tx1"/>
                </a:solidFill>
                <a:latin typeface="+mn-ea"/>
              </a:rPr>
              <a:t>.</a:t>
            </a:r>
          </a:p>
          <a:p>
            <a:pPr marL="342900" indent="-342900"/>
            <a:endParaRPr lang="en-US" altLang="ko-KR" sz="1400" dirty="0">
              <a:solidFill>
                <a:schemeClr val="tx1"/>
              </a:solidFill>
              <a:latin typeface="+mn-ea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ko-KR" altLang="en-US" sz="1400" dirty="0">
                <a:solidFill>
                  <a:schemeClr val="tx1"/>
                </a:solidFill>
                <a:latin typeface="+mn-ea"/>
              </a:rPr>
              <a:t>자연 보호</a:t>
            </a:r>
            <a:endParaRPr lang="en-US" altLang="ko-KR" sz="1400" dirty="0">
              <a:solidFill>
                <a:schemeClr val="tx1"/>
              </a:solidFill>
              <a:latin typeface="+mn-ea"/>
            </a:endParaRPr>
          </a:p>
          <a:p>
            <a:pPr marL="342900" indent="-342900"/>
            <a:r>
              <a:rPr lang="en-US" altLang="ko-KR" sz="1400" dirty="0">
                <a:solidFill>
                  <a:schemeClr val="tx1"/>
                </a:solidFill>
                <a:latin typeface="+mn-ea"/>
              </a:rPr>
              <a:t>      - </a:t>
            </a:r>
            <a:r>
              <a:rPr lang="ko-KR" altLang="en-US" sz="1400" dirty="0">
                <a:solidFill>
                  <a:schemeClr val="tx1"/>
                </a:solidFill>
                <a:latin typeface="+mn-ea"/>
              </a:rPr>
              <a:t>환경과 자연자원 보호에 적극 앞장선다</a:t>
            </a:r>
            <a:r>
              <a:rPr lang="en-US" altLang="ko-KR" sz="1400" dirty="0">
                <a:solidFill>
                  <a:schemeClr val="tx1"/>
                </a:solidFill>
                <a:latin typeface="+mn-ea"/>
              </a:rPr>
              <a:t>.</a:t>
            </a:r>
          </a:p>
          <a:p>
            <a:pPr marL="342900" indent="-342900"/>
            <a:r>
              <a:rPr lang="en-US" altLang="ko-KR" sz="1400" dirty="0">
                <a:solidFill>
                  <a:schemeClr val="tx1"/>
                </a:solidFill>
                <a:latin typeface="+mn-ea"/>
              </a:rPr>
              <a:t>      - </a:t>
            </a:r>
            <a:r>
              <a:rPr lang="ko-KR" altLang="en-US" sz="1400" dirty="0">
                <a:solidFill>
                  <a:schemeClr val="tx1"/>
                </a:solidFill>
                <a:latin typeface="+mn-ea"/>
              </a:rPr>
              <a:t>환경보호와 자원보존을 위한 기술개발에 노력한다</a:t>
            </a:r>
            <a:r>
              <a:rPr lang="en-US" altLang="ko-KR" sz="1400" dirty="0">
                <a:solidFill>
                  <a:schemeClr val="tx1"/>
                </a:solidFill>
                <a:latin typeface="+mn-ea"/>
              </a:rPr>
              <a:t>.</a:t>
            </a:r>
          </a:p>
          <a:p>
            <a:pPr marL="342900" indent="-342900"/>
            <a:r>
              <a:rPr lang="en-US" altLang="ko-KR" sz="1400" dirty="0">
                <a:solidFill>
                  <a:schemeClr val="tx1"/>
                </a:solidFill>
                <a:latin typeface="+mn-ea"/>
              </a:rPr>
              <a:t>      - </a:t>
            </a:r>
            <a:r>
              <a:rPr lang="ko-KR" altLang="en-US" sz="1400" dirty="0">
                <a:solidFill>
                  <a:schemeClr val="tx1"/>
                </a:solidFill>
                <a:latin typeface="+mn-ea"/>
              </a:rPr>
              <a:t>자원을 효율적으로 사용</a:t>
            </a:r>
            <a:r>
              <a:rPr lang="en-US" altLang="ko-KR" sz="1400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400" dirty="0">
                <a:solidFill>
                  <a:schemeClr val="tx1"/>
                </a:solidFill>
                <a:latin typeface="+mn-ea"/>
              </a:rPr>
              <a:t>재활용하고</a:t>
            </a:r>
            <a:r>
              <a:rPr lang="en-US" altLang="ko-KR" sz="1400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400" dirty="0">
                <a:solidFill>
                  <a:schemeClr val="tx1"/>
                </a:solidFill>
                <a:latin typeface="+mn-ea"/>
              </a:rPr>
              <a:t>폐기물은 적법한 절차에 따라 처리한다</a:t>
            </a:r>
            <a:r>
              <a:rPr lang="en-US" altLang="ko-KR" sz="1400" dirty="0">
                <a:solidFill>
                  <a:schemeClr val="tx1"/>
                </a:solidFill>
                <a:latin typeface="+mn-ea"/>
              </a:rPr>
              <a:t>.</a:t>
            </a:r>
          </a:p>
          <a:p>
            <a:pPr marL="342900" indent="-342900"/>
            <a:endParaRPr lang="en-US" altLang="ko-KR" sz="1400" dirty="0">
              <a:solidFill>
                <a:schemeClr val="tx1"/>
              </a:solidFill>
              <a:latin typeface="+mn-ea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ko-KR" altLang="en-US" sz="1400" dirty="0">
                <a:solidFill>
                  <a:schemeClr val="tx1"/>
                </a:solidFill>
                <a:latin typeface="+mn-ea"/>
              </a:rPr>
              <a:t>근무환경개선과 안전사고 예방</a:t>
            </a:r>
            <a:endParaRPr lang="en-US" altLang="ko-KR" sz="1400" dirty="0">
              <a:solidFill>
                <a:schemeClr val="tx1"/>
              </a:solidFill>
              <a:latin typeface="+mn-ea"/>
            </a:endParaRPr>
          </a:p>
          <a:p>
            <a:pPr marL="342900" indent="-342900"/>
            <a:r>
              <a:rPr lang="en-US" altLang="ko-KR" sz="1400" dirty="0">
                <a:solidFill>
                  <a:schemeClr val="tx1"/>
                </a:solidFill>
                <a:latin typeface="+mn-ea"/>
              </a:rPr>
              <a:t>      - </a:t>
            </a:r>
            <a:r>
              <a:rPr lang="ko-KR" altLang="en-US" sz="1400" dirty="0">
                <a:solidFill>
                  <a:schemeClr val="tx1"/>
                </a:solidFill>
                <a:latin typeface="+mn-ea"/>
              </a:rPr>
              <a:t>모든 임직원은 안전하고 쾌적한 근무환경 유지를 위해 노력한다</a:t>
            </a:r>
            <a:r>
              <a:rPr lang="en-US" altLang="ko-KR" sz="1400" dirty="0">
                <a:solidFill>
                  <a:schemeClr val="tx1"/>
                </a:solidFill>
                <a:latin typeface="+mn-ea"/>
              </a:rPr>
              <a:t>.</a:t>
            </a:r>
          </a:p>
          <a:p>
            <a:pPr marL="342900" indent="-342900"/>
            <a:r>
              <a:rPr lang="en-US" altLang="ko-KR" sz="1400" dirty="0">
                <a:solidFill>
                  <a:schemeClr val="tx1"/>
                </a:solidFill>
                <a:latin typeface="+mn-ea"/>
              </a:rPr>
              <a:t>      - </a:t>
            </a:r>
            <a:r>
              <a:rPr lang="ko-KR" altLang="en-US" sz="1400" dirty="0">
                <a:solidFill>
                  <a:schemeClr val="tx1"/>
                </a:solidFill>
                <a:latin typeface="+mn-ea"/>
              </a:rPr>
              <a:t>안전사고가 일어날 가능성을 발견하면</a:t>
            </a:r>
            <a:r>
              <a:rPr lang="en-US" altLang="ko-KR" sz="1400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400" dirty="0">
                <a:solidFill>
                  <a:schemeClr val="tx1"/>
                </a:solidFill>
                <a:latin typeface="+mn-ea"/>
              </a:rPr>
              <a:t>즉시 보고하고</a:t>
            </a:r>
            <a:r>
              <a:rPr lang="en-US" altLang="ko-KR" sz="1400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400" dirty="0">
                <a:solidFill>
                  <a:schemeClr val="tx1"/>
                </a:solidFill>
                <a:latin typeface="+mn-ea"/>
              </a:rPr>
              <a:t>적절한 조치를 취한다</a:t>
            </a:r>
            <a:r>
              <a:rPr lang="en-US" altLang="ko-KR" sz="1400" dirty="0">
                <a:solidFill>
                  <a:schemeClr val="tx1"/>
                </a:solidFill>
                <a:latin typeface="+mn-ea"/>
              </a:rPr>
              <a:t>.</a:t>
            </a:r>
          </a:p>
          <a:p>
            <a:pPr marL="342900" indent="-342900"/>
            <a:r>
              <a:rPr lang="en-US" altLang="ko-KR" sz="1400" dirty="0">
                <a:solidFill>
                  <a:schemeClr val="tx1"/>
                </a:solidFill>
                <a:latin typeface="+mn-ea"/>
              </a:rPr>
              <a:t>      - </a:t>
            </a:r>
            <a:r>
              <a:rPr lang="ko-KR" altLang="en-US" sz="1400" dirty="0">
                <a:solidFill>
                  <a:schemeClr val="tx1"/>
                </a:solidFill>
                <a:latin typeface="+mn-ea"/>
              </a:rPr>
              <a:t>화재</a:t>
            </a:r>
            <a:r>
              <a:rPr lang="en-US" altLang="ko-KR" sz="1400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400" dirty="0">
                <a:solidFill>
                  <a:schemeClr val="tx1"/>
                </a:solidFill>
                <a:latin typeface="+mn-ea"/>
              </a:rPr>
              <a:t>재해</a:t>
            </a:r>
            <a:r>
              <a:rPr lang="en-US" altLang="ko-KR" sz="1400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400" dirty="0">
                <a:solidFill>
                  <a:schemeClr val="tx1"/>
                </a:solidFill>
                <a:latin typeface="+mn-ea"/>
              </a:rPr>
              <a:t>기타 비상사태 발생시에는 조기수습을 위해 적극 노력한다</a:t>
            </a:r>
            <a:r>
              <a:rPr lang="en-US" altLang="ko-KR" sz="1400" dirty="0">
                <a:solidFill>
                  <a:schemeClr val="tx1"/>
                </a:solidFill>
                <a:latin typeface="+mn-ea"/>
              </a:rPr>
              <a:t>.</a:t>
            </a:r>
            <a:endParaRPr lang="ko-KR" altLang="en-US" sz="12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6" name="오각형 15"/>
          <p:cNvSpPr/>
          <p:nvPr/>
        </p:nvSpPr>
        <p:spPr>
          <a:xfrm>
            <a:off x="467544" y="1196752"/>
            <a:ext cx="1800000" cy="612000"/>
          </a:xfrm>
          <a:prstGeom prst="homePlate">
            <a:avLst/>
          </a:prstGeom>
          <a:gradFill>
            <a:gsLst>
              <a:gs pos="26000">
                <a:schemeClr val="bg1">
                  <a:lumMod val="75000"/>
                </a:schemeClr>
              </a:gs>
              <a:gs pos="49000">
                <a:schemeClr val="bg1">
                  <a:lumMod val="85000"/>
                </a:schemeClr>
              </a:gs>
              <a:gs pos="82000">
                <a:schemeClr val="bg1"/>
              </a:gs>
            </a:gsLst>
            <a:lin ang="189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>
                <a:solidFill>
                  <a:schemeClr val="tx1"/>
                </a:solidFill>
              </a:rPr>
              <a:t>고객만족</a:t>
            </a:r>
            <a:endParaRPr lang="ko-KR" altLang="en-US" sz="1600" dirty="0">
              <a:solidFill>
                <a:schemeClr val="tx1"/>
              </a:solidFill>
            </a:endParaRPr>
          </a:p>
        </p:txBody>
      </p:sp>
      <p:sp>
        <p:nvSpPr>
          <p:cNvPr id="17" name="갈매기형 수장 16"/>
          <p:cNvSpPr/>
          <p:nvPr/>
        </p:nvSpPr>
        <p:spPr>
          <a:xfrm>
            <a:off x="2051920" y="1196752"/>
            <a:ext cx="1800000" cy="612000"/>
          </a:xfrm>
          <a:prstGeom prst="chevron">
            <a:avLst/>
          </a:prstGeom>
          <a:gradFill>
            <a:gsLst>
              <a:gs pos="26000">
                <a:schemeClr val="bg1">
                  <a:lumMod val="75000"/>
                </a:schemeClr>
              </a:gs>
              <a:gs pos="49000">
                <a:schemeClr val="bg1">
                  <a:lumMod val="85000"/>
                </a:schemeClr>
              </a:gs>
              <a:gs pos="82000">
                <a:schemeClr val="bg1"/>
              </a:gs>
            </a:gsLst>
            <a:lin ang="189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err="1">
                <a:solidFill>
                  <a:schemeClr val="tx1"/>
                </a:solidFill>
              </a:rPr>
              <a:t>정도경영</a:t>
            </a:r>
            <a:endParaRPr lang="ko-KR" altLang="en-US" sz="1600" dirty="0">
              <a:solidFill>
                <a:schemeClr val="tx1"/>
              </a:solidFill>
            </a:endParaRPr>
          </a:p>
        </p:txBody>
      </p:sp>
      <p:sp>
        <p:nvSpPr>
          <p:cNvPr id="18" name="갈매기형 수장 17"/>
          <p:cNvSpPr/>
          <p:nvPr/>
        </p:nvSpPr>
        <p:spPr>
          <a:xfrm>
            <a:off x="3636096" y="1196752"/>
            <a:ext cx="1872008" cy="612000"/>
          </a:xfrm>
          <a:prstGeom prst="chevron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reflection blurRad="6350" stA="50000" endA="300" endPos="5550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>
                <a:solidFill>
                  <a:schemeClr val="bg1"/>
                </a:solidFill>
              </a:rPr>
              <a:t>환경보전과 </a:t>
            </a:r>
            <a:endParaRPr lang="en-US" altLang="ko-KR" sz="1600" b="1" dirty="0">
              <a:solidFill>
                <a:schemeClr val="bg1"/>
              </a:solidFill>
            </a:endParaRPr>
          </a:p>
          <a:p>
            <a:pPr algn="ctr"/>
            <a:r>
              <a:rPr lang="ko-KR" altLang="en-US" sz="1600" b="1" dirty="0">
                <a:solidFill>
                  <a:schemeClr val="bg1"/>
                </a:solidFill>
              </a:rPr>
              <a:t>안전</a:t>
            </a:r>
          </a:p>
        </p:txBody>
      </p:sp>
      <p:sp>
        <p:nvSpPr>
          <p:cNvPr id="19" name="갈매기형 수장 18"/>
          <p:cNvSpPr/>
          <p:nvPr/>
        </p:nvSpPr>
        <p:spPr>
          <a:xfrm>
            <a:off x="5292280" y="1196752"/>
            <a:ext cx="1800000" cy="612000"/>
          </a:xfrm>
          <a:prstGeom prst="chevron">
            <a:avLst/>
          </a:prstGeom>
          <a:gradFill flip="none" rotWithShape="1">
            <a:gsLst>
              <a:gs pos="26000">
                <a:schemeClr val="bg1">
                  <a:lumMod val="75000"/>
                </a:schemeClr>
              </a:gs>
              <a:gs pos="49000">
                <a:schemeClr val="bg1">
                  <a:lumMod val="85000"/>
                </a:schemeClr>
              </a:gs>
              <a:gs pos="82000">
                <a:schemeClr val="bg1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>
                <a:solidFill>
                  <a:schemeClr val="tx1"/>
                </a:solidFill>
              </a:rPr>
              <a:t>청결한 </a:t>
            </a:r>
            <a:endParaRPr lang="en-US" altLang="ko-KR" sz="1400" dirty="0">
              <a:solidFill>
                <a:schemeClr val="tx1"/>
              </a:solidFill>
            </a:endParaRPr>
          </a:p>
          <a:p>
            <a:pPr algn="ctr"/>
            <a:r>
              <a:rPr lang="ko-KR" altLang="en-US" sz="1400" dirty="0">
                <a:solidFill>
                  <a:schemeClr val="tx1"/>
                </a:solidFill>
              </a:rPr>
              <a:t>조직문화</a:t>
            </a:r>
          </a:p>
        </p:txBody>
      </p:sp>
      <p:sp>
        <p:nvSpPr>
          <p:cNvPr id="20" name="갈매기형 수장 19"/>
          <p:cNvSpPr/>
          <p:nvPr/>
        </p:nvSpPr>
        <p:spPr>
          <a:xfrm>
            <a:off x="6876456" y="1196752"/>
            <a:ext cx="1800000" cy="612000"/>
          </a:xfrm>
          <a:prstGeom prst="chevron">
            <a:avLst/>
          </a:prstGeom>
          <a:gradFill flip="none" rotWithShape="1">
            <a:gsLst>
              <a:gs pos="26000">
                <a:schemeClr val="bg1">
                  <a:lumMod val="75000"/>
                </a:schemeClr>
              </a:gs>
              <a:gs pos="49000">
                <a:schemeClr val="bg1">
                  <a:lumMod val="85000"/>
                </a:schemeClr>
              </a:gs>
              <a:gs pos="82000">
                <a:schemeClr val="bg1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>
                <a:solidFill>
                  <a:schemeClr val="tx1"/>
                </a:solidFill>
              </a:rPr>
              <a:t>윤리강령 </a:t>
            </a:r>
            <a:endParaRPr lang="en-US" altLang="ko-KR" sz="1400" dirty="0">
              <a:solidFill>
                <a:schemeClr val="tx1"/>
              </a:solidFill>
            </a:endParaRPr>
          </a:p>
          <a:p>
            <a:pPr algn="ctr"/>
            <a:r>
              <a:rPr lang="ko-KR" altLang="en-US" sz="1400" dirty="0">
                <a:solidFill>
                  <a:schemeClr val="tx1"/>
                </a:solidFill>
              </a:rPr>
              <a:t>준수 의무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683568" y="1556792"/>
            <a:ext cx="7776864" cy="49411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/>
            <a:r>
              <a:rPr lang="en-US" altLang="ko-KR" b="1" dirty="0">
                <a:solidFill>
                  <a:schemeClr val="tx2"/>
                </a:solidFill>
                <a:latin typeface="+mn-ea"/>
              </a:rPr>
              <a:t>4. </a:t>
            </a:r>
            <a:r>
              <a:rPr lang="ko-KR" altLang="en-US" b="1" dirty="0">
                <a:solidFill>
                  <a:schemeClr val="tx2"/>
                </a:solidFill>
                <a:latin typeface="+mn-ea"/>
              </a:rPr>
              <a:t>청결한 조직문화</a:t>
            </a:r>
            <a:endParaRPr lang="en-US" altLang="ko-KR" b="1" dirty="0">
              <a:solidFill>
                <a:schemeClr val="tx2"/>
              </a:solidFill>
              <a:latin typeface="+mn-ea"/>
            </a:endParaRPr>
          </a:p>
          <a:p>
            <a:pPr marL="342900" indent="-342900"/>
            <a:endParaRPr lang="en-US" altLang="ko-KR" sz="1400" b="1" dirty="0">
              <a:solidFill>
                <a:schemeClr val="tx1"/>
              </a:solidFill>
              <a:latin typeface="+mn-ea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ko-KR" altLang="en-US" sz="1100" dirty="0">
                <a:solidFill>
                  <a:schemeClr val="tx1"/>
                </a:solidFill>
                <a:latin typeface="+mn-ea"/>
              </a:rPr>
              <a:t>근무태도</a:t>
            </a:r>
            <a:endParaRPr lang="en-US" altLang="ko-KR" sz="1100" dirty="0">
              <a:solidFill>
                <a:schemeClr val="tx1"/>
              </a:solidFill>
              <a:latin typeface="+mn-ea"/>
            </a:endParaRPr>
          </a:p>
          <a:p>
            <a:pPr marL="342900" indent="-342900"/>
            <a:r>
              <a:rPr lang="en-US" altLang="ko-KR" sz="1100" dirty="0">
                <a:solidFill>
                  <a:schemeClr val="tx1"/>
                </a:solidFill>
                <a:latin typeface="+mn-ea"/>
              </a:rPr>
              <a:t>  	  - </a:t>
            </a:r>
            <a:r>
              <a:rPr lang="ko-KR" altLang="en-US" sz="1100" dirty="0">
                <a:solidFill>
                  <a:schemeClr val="tx1"/>
                </a:solidFill>
                <a:latin typeface="+mn-ea"/>
              </a:rPr>
              <a:t>우리는 자율과 책임</a:t>
            </a:r>
            <a:r>
              <a:rPr lang="en-US" altLang="ko-KR" sz="1100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100" dirty="0">
                <a:solidFill>
                  <a:schemeClr val="tx1"/>
                </a:solidFill>
                <a:latin typeface="+mn-ea"/>
              </a:rPr>
              <a:t>창의와 도전정신을 중시하고 인간미와 도덕성을 함양하여 명예와 품위를 지킨다</a:t>
            </a:r>
            <a:r>
              <a:rPr lang="en-US" altLang="ko-KR" sz="1100" dirty="0">
                <a:solidFill>
                  <a:schemeClr val="tx1"/>
                </a:solidFill>
                <a:latin typeface="+mn-ea"/>
              </a:rPr>
              <a:t>.</a:t>
            </a:r>
          </a:p>
          <a:p>
            <a:pPr marL="342900" indent="-342900"/>
            <a:r>
              <a:rPr lang="en-US" altLang="ko-KR" sz="1100" dirty="0">
                <a:solidFill>
                  <a:schemeClr val="tx1"/>
                </a:solidFill>
                <a:latin typeface="+mn-ea"/>
              </a:rPr>
              <a:t>	  - </a:t>
            </a:r>
            <a:r>
              <a:rPr lang="ko-KR" altLang="en-US" sz="1100" dirty="0">
                <a:solidFill>
                  <a:schemeClr val="tx1"/>
                </a:solidFill>
                <a:latin typeface="+mn-ea"/>
              </a:rPr>
              <a:t>회사의 경영이념</a:t>
            </a:r>
            <a:r>
              <a:rPr lang="en-US" altLang="ko-KR" sz="1100" dirty="0">
                <a:solidFill>
                  <a:schemeClr val="tx1"/>
                </a:solidFill>
                <a:latin typeface="+mn-ea"/>
              </a:rPr>
              <a:t>·</a:t>
            </a:r>
            <a:r>
              <a:rPr lang="ko-KR" altLang="en-US" sz="1100" dirty="0">
                <a:solidFill>
                  <a:schemeClr val="tx1"/>
                </a:solidFill>
                <a:latin typeface="+mn-ea"/>
              </a:rPr>
              <a:t>목표</a:t>
            </a:r>
            <a:r>
              <a:rPr lang="en-US" altLang="ko-KR" sz="1100" dirty="0">
                <a:solidFill>
                  <a:schemeClr val="tx1"/>
                </a:solidFill>
                <a:latin typeface="+mn-ea"/>
              </a:rPr>
              <a:t>·</a:t>
            </a:r>
            <a:r>
              <a:rPr lang="ko-KR" altLang="en-US" sz="1100" dirty="0">
                <a:solidFill>
                  <a:schemeClr val="tx1"/>
                </a:solidFill>
                <a:latin typeface="+mn-ea"/>
              </a:rPr>
              <a:t>가치에 공감하고</a:t>
            </a:r>
            <a:r>
              <a:rPr lang="en-US" altLang="ko-KR" sz="1100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100" dirty="0">
                <a:solidFill>
                  <a:schemeClr val="tx1"/>
                </a:solidFill>
                <a:latin typeface="+mn-ea"/>
              </a:rPr>
              <a:t>회사 업무방침에 따라 각자에게 부여된 사명을 성실히 수행한다</a:t>
            </a:r>
            <a:r>
              <a:rPr lang="en-US" altLang="ko-KR" sz="1100" dirty="0">
                <a:solidFill>
                  <a:schemeClr val="tx1"/>
                </a:solidFill>
                <a:latin typeface="+mn-ea"/>
              </a:rPr>
              <a:t>.</a:t>
            </a:r>
          </a:p>
          <a:p>
            <a:pPr marL="342900" indent="-342900"/>
            <a:r>
              <a:rPr lang="en-US" altLang="ko-KR" sz="1100" dirty="0">
                <a:solidFill>
                  <a:schemeClr val="tx1"/>
                </a:solidFill>
                <a:latin typeface="+mn-ea"/>
              </a:rPr>
              <a:t> 	  - </a:t>
            </a:r>
            <a:r>
              <a:rPr lang="ko-KR" altLang="en-US" sz="1100" dirty="0">
                <a:solidFill>
                  <a:schemeClr val="tx1"/>
                </a:solidFill>
                <a:latin typeface="+mn-ea"/>
              </a:rPr>
              <a:t>건전한 동료관계를 유지한다</a:t>
            </a:r>
            <a:r>
              <a:rPr lang="en-US" altLang="ko-KR" sz="1100" dirty="0">
                <a:solidFill>
                  <a:schemeClr val="tx1"/>
                </a:solidFill>
                <a:latin typeface="+mn-ea"/>
              </a:rPr>
              <a:t>.</a:t>
            </a:r>
          </a:p>
          <a:p>
            <a:pPr marL="342900" indent="-342900"/>
            <a:endParaRPr lang="en-US" altLang="ko-KR" sz="1100" dirty="0">
              <a:solidFill>
                <a:schemeClr val="tx1"/>
              </a:solidFill>
              <a:latin typeface="+mn-ea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ko-KR" altLang="en-US" sz="1100" dirty="0">
                <a:solidFill>
                  <a:schemeClr val="tx1"/>
                </a:solidFill>
                <a:latin typeface="+mn-ea"/>
              </a:rPr>
              <a:t>깨끗한 조직의 유지</a:t>
            </a:r>
            <a:endParaRPr lang="en-US" altLang="ko-KR" sz="1100" dirty="0">
              <a:solidFill>
                <a:schemeClr val="tx1"/>
              </a:solidFill>
              <a:latin typeface="+mn-ea"/>
            </a:endParaRPr>
          </a:p>
          <a:p>
            <a:pPr marL="342900" indent="-342900"/>
            <a:r>
              <a:rPr lang="en-US" altLang="ko-KR" sz="1100" dirty="0">
                <a:solidFill>
                  <a:schemeClr val="tx1"/>
                </a:solidFill>
                <a:latin typeface="+mn-ea"/>
              </a:rPr>
              <a:t> 	  - </a:t>
            </a:r>
            <a:r>
              <a:rPr lang="ko-KR" altLang="en-US" sz="1100" dirty="0">
                <a:solidFill>
                  <a:schemeClr val="tx1"/>
                </a:solidFill>
                <a:latin typeface="+mn-ea"/>
              </a:rPr>
              <a:t>公私를 명확히 구분하여</a:t>
            </a:r>
            <a:r>
              <a:rPr lang="en-US" altLang="ko-KR" sz="1100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100" dirty="0">
                <a:solidFill>
                  <a:schemeClr val="tx1"/>
                </a:solidFill>
                <a:latin typeface="+mn-ea"/>
              </a:rPr>
              <a:t>자신의 직위를 이용하여 私利를 도모하지 않는다</a:t>
            </a:r>
            <a:r>
              <a:rPr lang="en-US" altLang="ko-KR" sz="1100" dirty="0">
                <a:solidFill>
                  <a:schemeClr val="tx1"/>
                </a:solidFill>
                <a:latin typeface="+mn-ea"/>
              </a:rPr>
              <a:t>.</a:t>
            </a:r>
          </a:p>
          <a:p>
            <a:pPr marL="342900" indent="-342900"/>
            <a:r>
              <a:rPr lang="en-US" altLang="ko-KR" sz="1100" dirty="0">
                <a:solidFill>
                  <a:schemeClr val="tx1"/>
                </a:solidFill>
                <a:latin typeface="+mn-ea"/>
              </a:rPr>
              <a:t>	  - </a:t>
            </a:r>
            <a:r>
              <a:rPr lang="ko-KR" altLang="en-US" sz="1100" dirty="0">
                <a:solidFill>
                  <a:schemeClr val="tx1"/>
                </a:solidFill>
                <a:latin typeface="+mn-ea"/>
              </a:rPr>
              <a:t>상하 </a:t>
            </a:r>
            <a:r>
              <a:rPr lang="en-US" altLang="ko-KR" sz="1100" dirty="0">
                <a:solidFill>
                  <a:schemeClr val="tx1"/>
                </a:solidFill>
                <a:latin typeface="+mn-ea"/>
              </a:rPr>
              <a:t>·</a:t>
            </a:r>
            <a:r>
              <a:rPr lang="ko-KR" altLang="en-US" sz="1100" dirty="0">
                <a:solidFill>
                  <a:schemeClr val="tx1"/>
                </a:solidFill>
                <a:latin typeface="+mn-ea"/>
              </a:rPr>
              <a:t>동료간 원활한 의사소통 </a:t>
            </a:r>
            <a:r>
              <a:rPr lang="en-US" altLang="ko-KR" sz="1100" dirty="0">
                <a:solidFill>
                  <a:schemeClr val="tx1"/>
                </a:solidFill>
                <a:latin typeface="+mn-ea"/>
              </a:rPr>
              <a:t>· </a:t>
            </a:r>
            <a:r>
              <a:rPr lang="ko-KR" altLang="en-US" sz="1100" dirty="0">
                <a:solidFill>
                  <a:schemeClr val="tx1"/>
                </a:solidFill>
                <a:latin typeface="+mn-ea"/>
              </a:rPr>
              <a:t>상호신뢰</a:t>
            </a:r>
            <a:r>
              <a:rPr lang="en-US" altLang="ko-KR" sz="1100" dirty="0">
                <a:solidFill>
                  <a:schemeClr val="tx1"/>
                </a:solidFill>
                <a:latin typeface="+mn-ea"/>
              </a:rPr>
              <a:t> · </a:t>
            </a:r>
            <a:r>
              <a:rPr lang="ko-KR" altLang="en-US" sz="1100" dirty="0">
                <a:solidFill>
                  <a:schemeClr val="tx1"/>
                </a:solidFill>
                <a:latin typeface="+mn-ea"/>
              </a:rPr>
              <a:t>존중을 바탕으로 협력적 노사문화를 창달한다</a:t>
            </a:r>
            <a:r>
              <a:rPr lang="en-US" altLang="ko-KR" sz="1100" dirty="0">
                <a:solidFill>
                  <a:schemeClr val="tx1"/>
                </a:solidFill>
                <a:latin typeface="+mn-ea"/>
              </a:rPr>
              <a:t>.</a:t>
            </a:r>
          </a:p>
          <a:p>
            <a:pPr marL="342900" indent="-342900"/>
            <a:endParaRPr lang="en-US" altLang="ko-KR" sz="1100" dirty="0">
              <a:solidFill>
                <a:schemeClr val="tx1"/>
              </a:solidFill>
              <a:latin typeface="+mn-ea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ko-KR" altLang="en-US" sz="1100" dirty="0">
                <a:solidFill>
                  <a:schemeClr val="tx1"/>
                </a:solidFill>
                <a:latin typeface="+mn-ea"/>
              </a:rPr>
              <a:t>공사의 구분 및 부정행위 금지</a:t>
            </a:r>
            <a:endParaRPr lang="en-US" altLang="ko-KR" sz="1100" dirty="0">
              <a:solidFill>
                <a:schemeClr val="tx1"/>
              </a:solidFill>
              <a:latin typeface="+mn-ea"/>
            </a:endParaRPr>
          </a:p>
          <a:p>
            <a:pPr marL="342900" indent="-342900"/>
            <a:r>
              <a:rPr lang="en-US" altLang="ko-KR" sz="1100" dirty="0">
                <a:solidFill>
                  <a:schemeClr val="tx1"/>
                </a:solidFill>
                <a:latin typeface="+mn-ea"/>
              </a:rPr>
              <a:t>  	  - </a:t>
            </a:r>
            <a:r>
              <a:rPr lang="ko-KR" altLang="en-US" sz="1100" dirty="0">
                <a:solidFill>
                  <a:schemeClr val="tx1"/>
                </a:solidFill>
                <a:latin typeface="+mn-ea"/>
              </a:rPr>
              <a:t>회사의 재산</a:t>
            </a:r>
            <a:r>
              <a:rPr lang="en-US" altLang="ko-KR" sz="1100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100" dirty="0">
                <a:solidFill>
                  <a:schemeClr val="tx1"/>
                </a:solidFill>
                <a:latin typeface="+mn-ea"/>
              </a:rPr>
              <a:t>시설 기자재를 사적인 목적으로 사용하지 않는다</a:t>
            </a:r>
            <a:r>
              <a:rPr lang="en-US" altLang="ko-KR" sz="1100" dirty="0">
                <a:solidFill>
                  <a:schemeClr val="tx1"/>
                </a:solidFill>
                <a:latin typeface="+mn-ea"/>
              </a:rPr>
              <a:t>.</a:t>
            </a:r>
          </a:p>
          <a:p>
            <a:pPr marL="342900" indent="-342900"/>
            <a:r>
              <a:rPr lang="en-US" altLang="ko-KR" sz="1100" dirty="0">
                <a:solidFill>
                  <a:schemeClr val="tx1"/>
                </a:solidFill>
                <a:latin typeface="+mn-ea"/>
              </a:rPr>
              <a:t> 	  - </a:t>
            </a:r>
            <a:r>
              <a:rPr lang="ko-KR" altLang="en-US" sz="1100" dirty="0">
                <a:solidFill>
                  <a:schemeClr val="tx1"/>
                </a:solidFill>
                <a:latin typeface="+mn-ea"/>
              </a:rPr>
              <a:t>反사회적 행위에 관여하거나</a:t>
            </a:r>
            <a:r>
              <a:rPr lang="en-US" altLang="ko-KR" sz="1100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100" dirty="0">
                <a:solidFill>
                  <a:schemeClr val="tx1"/>
                </a:solidFill>
                <a:latin typeface="+mn-ea"/>
              </a:rPr>
              <a:t>회사 이익에 反하는 사회활동 및 경제활동을 하지 않는다</a:t>
            </a:r>
            <a:r>
              <a:rPr lang="en-US" altLang="ko-KR" sz="1100" dirty="0">
                <a:solidFill>
                  <a:schemeClr val="tx1"/>
                </a:solidFill>
                <a:latin typeface="+mn-ea"/>
              </a:rPr>
              <a:t>.</a:t>
            </a:r>
          </a:p>
          <a:p>
            <a:pPr marL="342900" indent="-342900"/>
            <a:r>
              <a:rPr lang="en-US" altLang="ko-KR" sz="1100" dirty="0">
                <a:solidFill>
                  <a:schemeClr val="tx1"/>
                </a:solidFill>
                <a:latin typeface="+mn-ea"/>
              </a:rPr>
              <a:t>	  - </a:t>
            </a:r>
            <a:r>
              <a:rPr lang="ko-KR" altLang="en-US" sz="1100" dirty="0">
                <a:solidFill>
                  <a:schemeClr val="tx1"/>
                </a:solidFill>
                <a:latin typeface="+mn-ea"/>
              </a:rPr>
              <a:t>이해관계자로부터 직</a:t>
            </a:r>
            <a:r>
              <a:rPr lang="en-US" altLang="ko-KR" sz="1100" dirty="0">
                <a:solidFill>
                  <a:schemeClr val="tx1"/>
                </a:solidFill>
                <a:latin typeface="+mn-ea"/>
              </a:rPr>
              <a:t>,</a:t>
            </a:r>
            <a:r>
              <a:rPr lang="ko-KR" altLang="en-US" sz="1100" dirty="0">
                <a:solidFill>
                  <a:schemeClr val="tx1"/>
                </a:solidFill>
                <a:latin typeface="+mn-ea"/>
              </a:rPr>
              <a:t>간접적인 금품</a:t>
            </a:r>
            <a:r>
              <a:rPr lang="en-US" altLang="ko-KR" sz="1100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100" dirty="0">
                <a:solidFill>
                  <a:schemeClr val="tx1"/>
                </a:solidFill>
                <a:latin typeface="+mn-ea"/>
              </a:rPr>
              <a:t>향응</a:t>
            </a:r>
            <a:r>
              <a:rPr lang="en-US" altLang="ko-KR" sz="1100" dirty="0">
                <a:solidFill>
                  <a:schemeClr val="tx1"/>
                </a:solidFill>
                <a:latin typeface="+mn-ea"/>
              </a:rPr>
              <a:t>,</a:t>
            </a:r>
            <a:r>
              <a:rPr lang="ko-KR" altLang="en-US" sz="1100" dirty="0">
                <a:solidFill>
                  <a:schemeClr val="tx1"/>
                </a:solidFill>
                <a:latin typeface="+mn-ea"/>
              </a:rPr>
              <a:t>특혜</a:t>
            </a:r>
            <a:r>
              <a:rPr lang="en-US" altLang="ko-KR" sz="1100" dirty="0">
                <a:solidFill>
                  <a:schemeClr val="tx1"/>
                </a:solidFill>
                <a:latin typeface="+mn-ea"/>
              </a:rPr>
              <a:t>,</a:t>
            </a:r>
            <a:r>
              <a:rPr lang="ko-KR" altLang="en-US" sz="1100" dirty="0">
                <a:solidFill>
                  <a:schemeClr val="tx1"/>
                </a:solidFill>
                <a:latin typeface="+mn-ea"/>
              </a:rPr>
              <a:t>편의授受 등 일체의 부정행위를 하지 않는다</a:t>
            </a:r>
            <a:r>
              <a:rPr lang="en-US" altLang="ko-KR" sz="1100" dirty="0">
                <a:solidFill>
                  <a:schemeClr val="tx1"/>
                </a:solidFill>
                <a:latin typeface="+mn-ea"/>
              </a:rPr>
              <a:t>.</a:t>
            </a:r>
          </a:p>
          <a:p>
            <a:pPr marL="342900" indent="-342900"/>
            <a:endParaRPr lang="en-US" altLang="ko-KR" sz="1100" dirty="0">
              <a:solidFill>
                <a:schemeClr val="tx1"/>
              </a:solidFill>
              <a:latin typeface="+mn-ea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ko-KR" altLang="en-US" sz="1100" dirty="0">
                <a:solidFill>
                  <a:schemeClr val="tx1"/>
                </a:solidFill>
                <a:latin typeface="+mn-ea"/>
              </a:rPr>
              <a:t>거래처와의 관계</a:t>
            </a:r>
            <a:endParaRPr lang="en-US" altLang="ko-KR" sz="1100" dirty="0">
              <a:solidFill>
                <a:schemeClr val="tx1"/>
              </a:solidFill>
              <a:latin typeface="+mn-ea"/>
            </a:endParaRPr>
          </a:p>
          <a:p>
            <a:pPr marL="342900" indent="-342900"/>
            <a:r>
              <a:rPr lang="en-US" altLang="ko-KR" sz="1100" dirty="0">
                <a:solidFill>
                  <a:schemeClr val="tx1"/>
                </a:solidFill>
                <a:latin typeface="+mn-ea"/>
              </a:rPr>
              <a:t>   	  - </a:t>
            </a:r>
            <a:r>
              <a:rPr lang="ko-KR" altLang="en-US" sz="1100" dirty="0">
                <a:solidFill>
                  <a:schemeClr val="tx1"/>
                </a:solidFill>
                <a:latin typeface="+mn-ea"/>
              </a:rPr>
              <a:t>직</a:t>
            </a:r>
            <a:r>
              <a:rPr lang="en-US" altLang="ko-KR" sz="1100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100" dirty="0">
                <a:solidFill>
                  <a:schemeClr val="tx1"/>
                </a:solidFill>
                <a:latin typeface="+mn-ea"/>
              </a:rPr>
              <a:t>간접적인 금전거래 및 선물</a:t>
            </a:r>
            <a:r>
              <a:rPr lang="en-US" altLang="ko-KR" sz="1100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100" dirty="0">
                <a:solidFill>
                  <a:schemeClr val="tx1"/>
                </a:solidFill>
                <a:latin typeface="+mn-ea"/>
              </a:rPr>
              <a:t>금품이나 향응을 받지 않는다</a:t>
            </a:r>
            <a:r>
              <a:rPr lang="en-US" altLang="ko-KR" sz="1100" dirty="0">
                <a:solidFill>
                  <a:schemeClr val="tx1"/>
                </a:solidFill>
                <a:latin typeface="+mn-ea"/>
              </a:rPr>
              <a:t>.</a:t>
            </a:r>
          </a:p>
          <a:p>
            <a:pPr marL="342900" indent="-342900"/>
            <a:r>
              <a:rPr lang="en-US" altLang="ko-KR" sz="1100" dirty="0">
                <a:solidFill>
                  <a:schemeClr val="tx1"/>
                </a:solidFill>
                <a:latin typeface="+mn-ea"/>
              </a:rPr>
              <a:t>         - </a:t>
            </a:r>
            <a:r>
              <a:rPr lang="ko-KR" altLang="en-US" sz="1100" dirty="0">
                <a:solidFill>
                  <a:schemeClr val="tx1"/>
                </a:solidFill>
                <a:latin typeface="+mn-ea"/>
              </a:rPr>
              <a:t>직급이나 직무를 이용하여 사리도모 및 거래선 폐해 등 어떠한 형태의 부당행위도 하지 않는다</a:t>
            </a:r>
            <a:r>
              <a:rPr lang="en-US" altLang="ko-KR" sz="1100" dirty="0">
                <a:solidFill>
                  <a:schemeClr val="tx1"/>
                </a:solidFill>
                <a:latin typeface="+mn-ea"/>
              </a:rPr>
              <a:t>.</a:t>
            </a:r>
          </a:p>
          <a:p>
            <a:pPr marL="342900" indent="-342900"/>
            <a:r>
              <a:rPr lang="en-US" altLang="ko-KR" sz="1100" dirty="0">
                <a:solidFill>
                  <a:schemeClr val="tx1"/>
                </a:solidFill>
                <a:latin typeface="+mn-ea"/>
              </a:rPr>
              <a:t>  	  - </a:t>
            </a:r>
            <a:r>
              <a:rPr lang="ko-KR" altLang="en-US" sz="1100" dirty="0">
                <a:solidFill>
                  <a:schemeClr val="tx1"/>
                </a:solidFill>
                <a:latin typeface="+mn-ea"/>
              </a:rPr>
              <a:t>투명한 거래풍토 조성 및 청결한 거래질서 유지를 위해 함께 노력한다</a:t>
            </a:r>
            <a:r>
              <a:rPr lang="en-US" altLang="ko-KR" sz="1100" dirty="0">
                <a:solidFill>
                  <a:schemeClr val="tx1"/>
                </a:solidFill>
                <a:latin typeface="+mn-ea"/>
              </a:rPr>
              <a:t>.</a:t>
            </a:r>
          </a:p>
          <a:p>
            <a:pPr marL="342900" indent="-342900"/>
            <a:endParaRPr lang="en-US" altLang="ko-KR" sz="1100" dirty="0">
              <a:solidFill>
                <a:schemeClr val="tx1"/>
              </a:solidFill>
              <a:latin typeface="+mn-ea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ko-KR" altLang="en-US" sz="1100" dirty="0">
                <a:solidFill>
                  <a:schemeClr val="tx1"/>
                </a:solidFill>
                <a:latin typeface="+mn-ea"/>
              </a:rPr>
              <a:t>정보보호</a:t>
            </a:r>
            <a:endParaRPr lang="en-US" altLang="ko-KR" sz="1100" dirty="0">
              <a:solidFill>
                <a:schemeClr val="tx1"/>
              </a:solidFill>
              <a:latin typeface="+mn-ea"/>
            </a:endParaRPr>
          </a:p>
          <a:p>
            <a:pPr marL="342900" indent="-342900"/>
            <a:r>
              <a:rPr lang="en-US" altLang="ko-KR" sz="1100" dirty="0">
                <a:solidFill>
                  <a:schemeClr val="tx1"/>
                </a:solidFill>
                <a:latin typeface="+mn-ea"/>
              </a:rPr>
              <a:t>   	  - </a:t>
            </a:r>
            <a:r>
              <a:rPr lang="ko-KR" altLang="en-US" sz="1100" dirty="0">
                <a:solidFill>
                  <a:schemeClr val="tx1"/>
                </a:solidFill>
                <a:latin typeface="+mn-ea"/>
              </a:rPr>
              <a:t>영업비밀을 포함한 지적 재산의 중요성을 인식하고 타인의 권리를 존중함과 동시에 스스로의 권리를 지키고</a:t>
            </a:r>
            <a:br>
              <a:rPr lang="en-US" altLang="ko-KR" sz="1100" dirty="0">
                <a:solidFill>
                  <a:schemeClr val="tx1"/>
                </a:solidFill>
                <a:latin typeface="+mn-ea"/>
              </a:rPr>
            </a:br>
            <a:r>
              <a:rPr lang="en-US" altLang="ko-KR" sz="1100" dirty="0">
                <a:solidFill>
                  <a:schemeClr val="tx1"/>
                </a:solidFill>
                <a:latin typeface="+mn-ea"/>
              </a:rPr>
              <a:t>    </a:t>
            </a:r>
            <a:r>
              <a:rPr lang="ko-KR" altLang="en-US" sz="1100" dirty="0">
                <a:solidFill>
                  <a:schemeClr val="tx1"/>
                </a:solidFill>
                <a:latin typeface="+mn-ea"/>
              </a:rPr>
              <a:t>보호한다</a:t>
            </a:r>
            <a:r>
              <a:rPr lang="en-US" altLang="ko-KR" sz="1100" dirty="0">
                <a:solidFill>
                  <a:schemeClr val="tx1"/>
                </a:solidFill>
                <a:latin typeface="+mn-ea"/>
              </a:rPr>
              <a:t>.</a:t>
            </a:r>
          </a:p>
          <a:p>
            <a:pPr marL="342900" indent="-342900"/>
            <a:r>
              <a:rPr lang="en-US" altLang="ko-KR" sz="1100" dirty="0">
                <a:solidFill>
                  <a:schemeClr val="tx1"/>
                </a:solidFill>
                <a:latin typeface="+mn-ea"/>
              </a:rPr>
              <a:t>   	  - </a:t>
            </a:r>
            <a:r>
              <a:rPr lang="ko-KR" altLang="en-US" sz="1100" dirty="0">
                <a:solidFill>
                  <a:schemeClr val="tx1"/>
                </a:solidFill>
                <a:latin typeface="+mn-ea"/>
              </a:rPr>
              <a:t>직무 수행 중 認知한 회사의 정보는 지식자산으로 기록 </a:t>
            </a:r>
            <a:r>
              <a:rPr lang="en-US" altLang="ko-KR" sz="1100" dirty="0">
                <a:solidFill>
                  <a:schemeClr val="tx1"/>
                </a:solidFill>
                <a:latin typeface="+mn-ea"/>
              </a:rPr>
              <a:t>· </a:t>
            </a:r>
            <a:r>
              <a:rPr lang="ko-KR" altLang="en-US" sz="1100" dirty="0">
                <a:solidFill>
                  <a:schemeClr val="tx1"/>
                </a:solidFill>
                <a:latin typeface="+mn-ea"/>
              </a:rPr>
              <a:t>관리하고 보안을 유지한다</a:t>
            </a:r>
            <a:r>
              <a:rPr lang="en-US" altLang="ko-KR" sz="1100" dirty="0">
                <a:solidFill>
                  <a:schemeClr val="tx1"/>
                </a:solidFill>
                <a:latin typeface="+mn-ea"/>
              </a:rPr>
              <a:t>.</a:t>
            </a:r>
            <a:endParaRPr lang="ko-KR" altLang="en-US" sz="12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5" name="오각형 14"/>
          <p:cNvSpPr/>
          <p:nvPr/>
        </p:nvSpPr>
        <p:spPr>
          <a:xfrm>
            <a:off x="467544" y="1124744"/>
            <a:ext cx="1800000" cy="612000"/>
          </a:xfrm>
          <a:prstGeom prst="homePlate">
            <a:avLst/>
          </a:prstGeom>
          <a:gradFill>
            <a:gsLst>
              <a:gs pos="26000">
                <a:schemeClr val="bg1">
                  <a:lumMod val="75000"/>
                </a:schemeClr>
              </a:gs>
              <a:gs pos="49000">
                <a:schemeClr val="bg1">
                  <a:lumMod val="85000"/>
                </a:schemeClr>
              </a:gs>
              <a:gs pos="82000">
                <a:schemeClr val="bg1"/>
              </a:gs>
            </a:gsLst>
            <a:lin ang="189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>
                <a:solidFill>
                  <a:schemeClr val="tx1"/>
                </a:solidFill>
              </a:rPr>
              <a:t>고객만족</a:t>
            </a:r>
            <a:endParaRPr lang="ko-KR" altLang="en-US" sz="1600" dirty="0">
              <a:solidFill>
                <a:schemeClr val="tx1"/>
              </a:solidFill>
            </a:endParaRPr>
          </a:p>
        </p:txBody>
      </p:sp>
      <p:sp>
        <p:nvSpPr>
          <p:cNvPr id="16" name="갈매기형 수장 15"/>
          <p:cNvSpPr/>
          <p:nvPr/>
        </p:nvSpPr>
        <p:spPr>
          <a:xfrm>
            <a:off x="2051920" y="1124744"/>
            <a:ext cx="1800000" cy="612000"/>
          </a:xfrm>
          <a:prstGeom prst="chevron">
            <a:avLst/>
          </a:prstGeom>
          <a:gradFill>
            <a:gsLst>
              <a:gs pos="26000">
                <a:schemeClr val="bg1">
                  <a:lumMod val="75000"/>
                </a:schemeClr>
              </a:gs>
              <a:gs pos="49000">
                <a:schemeClr val="bg1">
                  <a:lumMod val="85000"/>
                </a:schemeClr>
              </a:gs>
              <a:gs pos="82000">
                <a:schemeClr val="bg1"/>
              </a:gs>
            </a:gsLst>
            <a:lin ang="189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err="1">
                <a:solidFill>
                  <a:schemeClr val="tx1"/>
                </a:solidFill>
              </a:rPr>
              <a:t>정도경영</a:t>
            </a:r>
            <a:endParaRPr lang="ko-KR" altLang="en-US" sz="1600" dirty="0">
              <a:solidFill>
                <a:schemeClr val="tx1"/>
              </a:solidFill>
            </a:endParaRPr>
          </a:p>
        </p:txBody>
      </p:sp>
      <p:sp>
        <p:nvSpPr>
          <p:cNvPr id="17" name="갈매기형 수장 16"/>
          <p:cNvSpPr/>
          <p:nvPr/>
        </p:nvSpPr>
        <p:spPr>
          <a:xfrm>
            <a:off x="3636096" y="1124744"/>
            <a:ext cx="1872008" cy="612000"/>
          </a:xfrm>
          <a:prstGeom prst="chevron">
            <a:avLst/>
          </a:prstGeom>
          <a:gradFill>
            <a:gsLst>
              <a:gs pos="26000">
                <a:schemeClr val="bg1">
                  <a:lumMod val="75000"/>
                </a:schemeClr>
              </a:gs>
              <a:gs pos="49000">
                <a:schemeClr val="bg1">
                  <a:lumMod val="85000"/>
                </a:schemeClr>
              </a:gs>
              <a:gs pos="82000">
                <a:schemeClr val="bg1"/>
              </a:gs>
            </a:gsLst>
            <a:lin ang="189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>
                <a:solidFill>
                  <a:schemeClr val="tx1"/>
                </a:solidFill>
              </a:rPr>
              <a:t>환경보전과 </a:t>
            </a:r>
            <a:endParaRPr lang="en-US" altLang="ko-KR" sz="1400" dirty="0">
              <a:solidFill>
                <a:schemeClr val="tx1"/>
              </a:solidFill>
            </a:endParaRPr>
          </a:p>
          <a:p>
            <a:pPr algn="ctr"/>
            <a:r>
              <a:rPr lang="ko-KR" altLang="en-US" sz="1400" dirty="0">
                <a:solidFill>
                  <a:schemeClr val="tx1"/>
                </a:solidFill>
              </a:rPr>
              <a:t>안전</a:t>
            </a:r>
          </a:p>
        </p:txBody>
      </p:sp>
      <p:sp>
        <p:nvSpPr>
          <p:cNvPr id="18" name="갈매기형 수장 17"/>
          <p:cNvSpPr/>
          <p:nvPr/>
        </p:nvSpPr>
        <p:spPr>
          <a:xfrm>
            <a:off x="5292280" y="1124744"/>
            <a:ext cx="1800000" cy="612000"/>
          </a:xfrm>
          <a:prstGeom prst="chevron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reflection blurRad="6350" stA="50000" endA="300" endPos="5550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>
                <a:solidFill>
                  <a:schemeClr val="bg1"/>
                </a:solidFill>
              </a:rPr>
              <a:t>청결한 </a:t>
            </a:r>
            <a:endParaRPr lang="en-US" altLang="ko-KR" sz="1600" b="1" dirty="0">
              <a:solidFill>
                <a:schemeClr val="bg1"/>
              </a:solidFill>
            </a:endParaRPr>
          </a:p>
          <a:p>
            <a:pPr algn="ctr"/>
            <a:r>
              <a:rPr lang="ko-KR" altLang="en-US" sz="1600" b="1" dirty="0">
                <a:solidFill>
                  <a:schemeClr val="bg1"/>
                </a:solidFill>
              </a:rPr>
              <a:t>조직문화</a:t>
            </a:r>
          </a:p>
        </p:txBody>
      </p:sp>
      <p:sp>
        <p:nvSpPr>
          <p:cNvPr id="19" name="갈매기형 수장 18"/>
          <p:cNvSpPr/>
          <p:nvPr/>
        </p:nvSpPr>
        <p:spPr>
          <a:xfrm>
            <a:off x="6876456" y="1124744"/>
            <a:ext cx="1800000" cy="612000"/>
          </a:xfrm>
          <a:prstGeom prst="chevron">
            <a:avLst/>
          </a:prstGeom>
          <a:gradFill flip="none" rotWithShape="1">
            <a:gsLst>
              <a:gs pos="26000">
                <a:schemeClr val="bg1">
                  <a:lumMod val="75000"/>
                </a:schemeClr>
              </a:gs>
              <a:gs pos="49000">
                <a:schemeClr val="bg1">
                  <a:lumMod val="85000"/>
                </a:schemeClr>
              </a:gs>
              <a:gs pos="82000">
                <a:schemeClr val="bg1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>
                <a:solidFill>
                  <a:schemeClr val="tx1"/>
                </a:solidFill>
              </a:rPr>
              <a:t>윤리강령 </a:t>
            </a:r>
            <a:endParaRPr lang="en-US" altLang="ko-KR" sz="1400" dirty="0">
              <a:solidFill>
                <a:schemeClr val="tx1"/>
              </a:solidFill>
            </a:endParaRPr>
          </a:p>
          <a:p>
            <a:pPr algn="ctr"/>
            <a:r>
              <a:rPr lang="ko-KR" altLang="en-US" sz="1400" dirty="0">
                <a:solidFill>
                  <a:schemeClr val="tx1"/>
                </a:solidFill>
              </a:rPr>
              <a:t>준수 의무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683568" y="2276872"/>
            <a:ext cx="7920880" cy="324036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/>
            <a:r>
              <a:rPr lang="en-US" altLang="ko-KR" b="1" dirty="0">
                <a:solidFill>
                  <a:schemeClr val="tx2"/>
                </a:solidFill>
                <a:latin typeface="+mn-ea"/>
              </a:rPr>
              <a:t>5. </a:t>
            </a:r>
            <a:r>
              <a:rPr lang="ko-KR" altLang="en-US" b="1" dirty="0">
                <a:solidFill>
                  <a:schemeClr val="tx2"/>
                </a:solidFill>
                <a:latin typeface="+mn-ea"/>
              </a:rPr>
              <a:t>윤리강령 준수의무</a:t>
            </a:r>
            <a:endParaRPr lang="en-US" altLang="ko-KR" b="1" dirty="0">
              <a:solidFill>
                <a:schemeClr val="tx2"/>
              </a:solidFill>
              <a:latin typeface="+mn-ea"/>
            </a:endParaRPr>
          </a:p>
          <a:p>
            <a:pPr marL="342900" indent="-342900"/>
            <a:endParaRPr lang="en-US" altLang="ko-KR" sz="1400" dirty="0">
              <a:solidFill>
                <a:schemeClr val="tx1"/>
              </a:solidFill>
              <a:latin typeface="+mn-ea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ko-KR" altLang="en-US" sz="1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rPr>
              <a:t>모든 임직원은 윤리강령을 준수하여야 하며</a:t>
            </a:r>
            <a:r>
              <a:rPr lang="en-US" altLang="ko-KR" sz="1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rPr>
              <a:t>, </a:t>
            </a:r>
            <a:r>
              <a:rPr lang="ko-KR" altLang="en-US" sz="1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rPr>
              <a:t>임원과 관리자는 소속 직원이 윤리강령을 준수 하도록 관리할 책임이 있으며</a:t>
            </a:r>
            <a:r>
              <a:rPr lang="en-US" altLang="ko-KR" sz="1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rPr>
              <a:t> </a:t>
            </a:r>
            <a:r>
              <a:rPr lang="ko-KR" altLang="en-US" sz="1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rPr>
              <a:t>조기수습을 위해 적극 </a:t>
            </a:r>
            <a:r>
              <a:rPr lang="ko-KR" altLang="en-US" sz="14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rPr>
              <a:t>노력해야한다</a:t>
            </a:r>
            <a:r>
              <a:rPr lang="en-US" altLang="ko-KR" sz="1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rPr>
              <a:t>.</a:t>
            </a:r>
          </a:p>
          <a:p>
            <a:pPr marL="342900" indent="-342900"/>
            <a:endParaRPr lang="en-US" altLang="ko-KR" sz="1400" dirty="0">
              <a:solidFill>
                <a:schemeClr val="tx1"/>
              </a:solidFill>
              <a:latin typeface="+mn-ea"/>
            </a:endParaRPr>
          </a:p>
          <a:p>
            <a:pPr marL="342900" indent="-342900"/>
            <a:r>
              <a:rPr lang="en-US" altLang="ko-KR" sz="1400" dirty="0">
                <a:solidFill>
                  <a:schemeClr val="tx1"/>
                </a:solidFill>
                <a:latin typeface="+mn-ea"/>
              </a:rPr>
              <a:t>     - </a:t>
            </a:r>
            <a:r>
              <a:rPr lang="ko-KR" altLang="en-US" sz="1400" dirty="0">
                <a:solidFill>
                  <a:schemeClr val="tx1"/>
                </a:solidFill>
                <a:latin typeface="+mn-ea"/>
              </a:rPr>
              <a:t>윤리강령 위반행위 발생시 철저한 원인 규명과 교육을 통해 재발을 방지한다</a:t>
            </a:r>
            <a:r>
              <a:rPr lang="en-US" altLang="ko-KR" sz="1400" dirty="0">
                <a:solidFill>
                  <a:schemeClr val="tx1"/>
                </a:solidFill>
                <a:latin typeface="+mn-ea"/>
              </a:rPr>
              <a:t>.</a:t>
            </a:r>
          </a:p>
          <a:p>
            <a:pPr marL="342900" indent="-342900"/>
            <a:endParaRPr lang="en-US" altLang="ko-KR" sz="1400" dirty="0">
              <a:solidFill>
                <a:schemeClr val="tx1"/>
              </a:solidFill>
              <a:latin typeface="+mn-ea"/>
            </a:endParaRPr>
          </a:p>
          <a:p>
            <a:pPr marL="342900" indent="-342900"/>
            <a:r>
              <a:rPr lang="en-US" altLang="ko-KR" sz="1400" dirty="0">
                <a:solidFill>
                  <a:schemeClr val="tx1"/>
                </a:solidFill>
                <a:latin typeface="+mn-ea"/>
              </a:rPr>
              <a:t>     - </a:t>
            </a:r>
            <a:r>
              <a:rPr lang="ko-KR" altLang="en-US" sz="1400" dirty="0">
                <a:solidFill>
                  <a:schemeClr val="tx1"/>
                </a:solidFill>
                <a:latin typeface="+mn-ea"/>
              </a:rPr>
              <a:t>모든 임직원은 윤리강령을 성실히 준수하여야 하며</a:t>
            </a:r>
            <a:r>
              <a:rPr lang="en-US" altLang="ko-KR" sz="1400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400" dirty="0">
                <a:solidFill>
                  <a:schemeClr val="tx1"/>
                </a:solidFill>
                <a:latin typeface="+mn-ea"/>
              </a:rPr>
              <a:t>이를 위반할 경우 징계 조치를 받는 등 </a:t>
            </a:r>
            <a:endParaRPr lang="en-US" altLang="ko-KR" sz="1400" dirty="0">
              <a:solidFill>
                <a:schemeClr val="tx1"/>
              </a:solidFill>
              <a:latin typeface="+mn-ea"/>
            </a:endParaRPr>
          </a:p>
          <a:p>
            <a:pPr marL="342900" indent="-342900"/>
            <a:r>
              <a:rPr lang="en-US" altLang="ko-KR" sz="1400" dirty="0">
                <a:solidFill>
                  <a:schemeClr val="tx1"/>
                </a:solidFill>
                <a:latin typeface="+mn-ea"/>
              </a:rPr>
              <a:t>       </a:t>
            </a:r>
            <a:r>
              <a:rPr lang="ko-KR" altLang="en-US" sz="1400" dirty="0">
                <a:solidFill>
                  <a:schemeClr val="tx1"/>
                </a:solidFill>
                <a:latin typeface="+mn-ea"/>
              </a:rPr>
              <a:t>해당 행위에 대한 책임을 진다</a:t>
            </a:r>
            <a:r>
              <a:rPr lang="en-US" altLang="ko-KR" sz="1400" dirty="0">
                <a:solidFill>
                  <a:schemeClr val="tx1"/>
                </a:solidFill>
                <a:latin typeface="+mn-ea"/>
              </a:rPr>
              <a:t>.</a:t>
            </a:r>
          </a:p>
          <a:p>
            <a:pPr marL="342900" indent="-342900"/>
            <a:endParaRPr lang="en-US" altLang="ko-KR" sz="1400" dirty="0">
              <a:solidFill>
                <a:schemeClr val="tx1"/>
              </a:solidFill>
              <a:latin typeface="+mn-ea"/>
            </a:endParaRPr>
          </a:p>
          <a:p>
            <a:pPr marL="342900" indent="-342900"/>
            <a:r>
              <a:rPr lang="en-US" altLang="ko-KR" sz="1400" dirty="0">
                <a:solidFill>
                  <a:schemeClr val="tx1"/>
                </a:solidFill>
                <a:latin typeface="+mn-ea"/>
              </a:rPr>
              <a:t>     - </a:t>
            </a:r>
            <a:r>
              <a:rPr lang="ko-KR" altLang="en-US" sz="1400" dirty="0">
                <a:solidFill>
                  <a:schemeClr val="tx1"/>
                </a:solidFill>
                <a:latin typeface="+mn-ea"/>
              </a:rPr>
              <a:t>윤리강령을 위반하는 행위를 강요 받거나 인지한 경우에는 부서장 또는 해당 임원이나</a:t>
            </a:r>
            <a:endParaRPr lang="en-US" altLang="ko-KR" sz="1400" dirty="0">
              <a:solidFill>
                <a:schemeClr val="tx1"/>
              </a:solidFill>
              <a:latin typeface="+mn-ea"/>
            </a:endParaRPr>
          </a:p>
          <a:p>
            <a:pPr marL="342900" indent="-342900"/>
            <a:r>
              <a:rPr lang="en-US" altLang="ko-KR" sz="1400" dirty="0">
                <a:solidFill>
                  <a:schemeClr val="tx1"/>
                </a:solidFill>
                <a:latin typeface="+mn-ea"/>
              </a:rPr>
              <a:t>	 </a:t>
            </a:r>
            <a:r>
              <a:rPr lang="ko-KR" altLang="en-US" sz="1400" dirty="0">
                <a:solidFill>
                  <a:schemeClr val="tx1"/>
                </a:solidFill>
                <a:latin typeface="+mn-ea"/>
              </a:rPr>
              <a:t>경영지원총괄 임원에게 신고하고</a:t>
            </a:r>
            <a:r>
              <a:rPr lang="en-US" altLang="ko-KR" sz="1400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400" dirty="0">
                <a:solidFill>
                  <a:schemeClr val="tx1"/>
                </a:solidFill>
                <a:latin typeface="+mn-ea"/>
              </a:rPr>
              <a:t>의구심이 생기는 행위는 사전 상사나 임원과 협의 후</a:t>
            </a:r>
            <a:endParaRPr lang="en-US" altLang="ko-KR" sz="1400" dirty="0">
              <a:solidFill>
                <a:schemeClr val="tx1"/>
              </a:solidFill>
              <a:latin typeface="+mn-ea"/>
            </a:endParaRPr>
          </a:p>
          <a:p>
            <a:pPr marL="342900" indent="-342900"/>
            <a:r>
              <a:rPr lang="en-US" altLang="ko-KR" sz="1400" dirty="0">
                <a:solidFill>
                  <a:schemeClr val="tx1"/>
                </a:solidFill>
                <a:latin typeface="+mn-ea"/>
              </a:rPr>
              <a:t>       </a:t>
            </a:r>
            <a:r>
              <a:rPr lang="ko-KR" altLang="en-US" sz="1400" dirty="0">
                <a:solidFill>
                  <a:schemeClr val="tx1"/>
                </a:solidFill>
                <a:latin typeface="+mn-ea"/>
              </a:rPr>
              <a:t>조치한다</a:t>
            </a:r>
            <a:r>
              <a:rPr lang="en-US" altLang="ko-KR" sz="1400" dirty="0">
                <a:solidFill>
                  <a:schemeClr val="tx1"/>
                </a:solidFill>
                <a:latin typeface="+mn-ea"/>
              </a:rPr>
              <a:t>.</a:t>
            </a:r>
            <a:endParaRPr lang="ko-KR" altLang="en-US" sz="12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3" name="오각형 12"/>
          <p:cNvSpPr/>
          <p:nvPr/>
        </p:nvSpPr>
        <p:spPr>
          <a:xfrm>
            <a:off x="467544" y="1124744"/>
            <a:ext cx="1800000" cy="612000"/>
          </a:xfrm>
          <a:prstGeom prst="homePlate">
            <a:avLst/>
          </a:prstGeom>
          <a:gradFill>
            <a:gsLst>
              <a:gs pos="26000">
                <a:schemeClr val="bg1">
                  <a:lumMod val="75000"/>
                </a:schemeClr>
              </a:gs>
              <a:gs pos="49000">
                <a:schemeClr val="bg1">
                  <a:lumMod val="85000"/>
                </a:schemeClr>
              </a:gs>
              <a:gs pos="82000">
                <a:schemeClr val="bg1"/>
              </a:gs>
            </a:gsLst>
            <a:lin ang="189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>
                <a:solidFill>
                  <a:schemeClr val="tx1"/>
                </a:solidFill>
              </a:rPr>
              <a:t>고객만족</a:t>
            </a:r>
            <a:endParaRPr lang="ko-KR" altLang="en-US" sz="1600" dirty="0">
              <a:solidFill>
                <a:schemeClr val="tx1"/>
              </a:solidFill>
            </a:endParaRPr>
          </a:p>
        </p:txBody>
      </p:sp>
      <p:sp>
        <p:nvSpPr>
          <p:cNvPr id="14" name="갈매기형 수장 13"/>
          <p:cNvSpPr/>
          <p:nvPr/>
        </p:nvSpPr>
        <p:spPr>
          <a:xfrm>
            <a:off x="2051920" y="1124744"/>
            <a:ext cx="1800000" cy="612000"/>
          </a:xfrm>
          <a:prstGeom prst="chevron">
            <a:avLst/>
          </a:prstGeom>
          <a:gradFill>
            <a:gsLst>
              <a:gs pos="26000">
                <a:schemeClr val="bg1">
                  <a:lumMod val="75000"/>
                </a:schemeClr>
              </a:gs>
              <a:gs pos="49000">
                <a:schemeClr val="bg1">
                  <a:lumMod val="85000"/>
                </a:schemeClr>
              </a:gs>
              <a:gs pos="82000">
                <a:schemeClr val="bg1"/>
              </a:gs>
            </a:gsLst>
            <a:lin ang="189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err="1">
                <a:solidFill>
                  <a:schemeClr val="tx1"/>
                </a:solidFill>
              </a:rPr>
              <a:t>정도경영</a:t>
            </a:r>
            <a:endParaRPr lang="ko-KR" altLang="en-US" sz="1600" dirty="0">
              <a:solidFill>
                <a:schemeClr val="tx1"/>
              </a:solidFill>
            </a:endParaRPr>
          </a:p>
        </p:txBody>
      </p:sp>
      <p:sp>
        <p:nvSpPr>
          <p:cNvPr id="15" name="갈매기형 수장 14"/>
          <p:cNvSpPr/>
          <p:nvPr/>
        </p:nvSpPr>
        <p:spPr>
          <a:xfrm>
            <a:off x="3636096" y="1124744"/>
            <a:ext cx="1872008" cy="612000"/>
          </a:xfrm>
          <a:prstGeom prst="chevron">
            <a:avLst/>
          </a:prstGeom>
          <a:gradFill>
            <a:gsLst>
              <a:gs pos="26000">
                <a:schemeClr val="bg1">
                  <a:lumMod val="75000"/>
                </a:schemeClr>
              </a:gs>
              <a:gs pos="49000">
                <a:schemeClr val="bg1">
                  <a:lumMod val="85000"/>
                </a:schemeClr>
              </a:gs>
              <a:gs pos="82000">
                <a:schemeClr val="bg1"/>
              </a:gs>
            </a:gsLst>
            <a:lin ang="189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>
                <a:solidFill>
                  <a:schemeClr val="tx1"/>
                </a:solidFill>
              </a:rPr>
              <a:t>환경보전과 </a:t>
            </a:r>
            <a:endParaRPr lang="en-US" altLang="ko-KR" sz="1400" dirty="0">
              <a:solidFill>
                <a:schemeClr val="tx1"/>
              </a:solidFill>
            </a:endParaRPr>
          </a:p>
          <a:p>
            <a:pPr algn="ctr"/>
            <a:r>
              <a:rPr lang="ko-KR" altLang="en-US" sz="1400" dirty="0">
                <a:solidFill>
                  <a:schemeClr val="tx1"/>
                </a:solidFill>
              </a:rPr>
              <a:t>안전</a:t>
            </a:r>
          </a:p>
        </p:txBody>
      </p:sp>
      <p:sp>
        <p:nvSpPr>
          <p:cNvPr id="16" name="갈매기형 수장 15"/>
          <p:cNvSpPr/>
          <p:nvPr/>
        </p:nvSpPr>
        <p:spPr>
          <a:xfrm>
            <a:off x="5292280" y="1124744"/>
            <a:ext cx="1800000" cy="612000"/>
          </a:xfrm>
          <a:prstGeom prst="chevron">
            <a:avLst/>
          </a:prstGeom>
          <a:gradFill>
            <a:gsLst>
              <a:gs pos="26000">
                <a:schemeClr val="bg1">
                  <a:lumMod val="75000"/>
                </a:schemeClr>
              </a:gs>
              <a:gs pos="49000">
                <a:schemeClr val="bg1">
                  <a:lumMod val="85000"/>
                </a:schemeClr>
              </a:gs>
              <a:gs pos="82000">
                <a:schemeClr val="bg1"/>
              </a:gs>
            </a:gsLst>
            <a:lin ang="189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>
                <a:solidFill>
                  <a:schemeClr val="tx1"/>
                </a:solidFill>
              </a:rPr>
              <a:t>청결한 </a:t>
            </a:r>
            <a:endParaRPr lang="en-US" altLang="ko-KR" sz="1400" dirty="0">
              <a:solidFill>
                <a:schemeClr val="tx1"/>
              </a:solidFill>
            </a:endParaRPr>
          </a:p>
          <a:p>
            <a:pPr algn="ctr"/>
            <a:r>
              <a:rPr lang="ko-KR" altLang="en-US" sz="1400" dirty="0">
                <a:solidFill>
                  <a:schemeClr val="tx1"/>
                </a:solidFill>
              </a:rPr>
              <a:t>조직문화</a:t>
            </a:r>
          </a:p>
        </p:txBody>
      </p:sp>
      <p:sp>
        <p:nvSpPr>
          <p:cNvPr id="17" name="갈매기형 수장 16"/>
          <p:cNvSpPr/>
          <p:nvPr/>
        </p:nvSpPr>
        <p:spPr>
          <a:xfrm>
            <a:off x="6876456" y="1124744"/>
            <a:ext cx="1800000" cy="612000"/>
          </a:xfrm>
          <a:prstGeom prst="chevron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reflection blurRad="6350" stA="50000" endA="300" endPos="5550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>
                <a:solidFill>
                  <a:schemeClr val="bg1"/>
                </a:solidFill>
              </a:rPr>
              <a:t>윤리강령 </a:t>
            </a:r>
            <a:endParaRPr lang="en-US" altLang="ko-KR" sz="1600" b="1" dirty="0">
              <a:solidFill>
                <a:schemeClr val="bg1"/>
              </a:solidFill>
            </a:endParaRPr>
          </a:p>
          <a:p>
            <a:pPr algn="ctr"/>
            <a:r>
              <a:rPr lang="ko-KR" altLang="en-US" sz="1600" b="1" dirty="0">
                <a:solidFill>
                  <a:schemeClr val="bg1"/>
                </a:solidFill>
              </a:rPr>
              <a:t>준수 의무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88032" y="116632"/>
            <a:ext cx="86044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</a:t>
            </a:r>
            <a:r>
              <a:rPr lang="ko-KR" altLang="en-US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제이앤티씨</a:t>
            </a:r>
            <a:r>
              <a:rPr lang="ko-KR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윤리경영 관리</a:t>
            </a:r>
            <a:r>
              <a:rPr lang="en-US" altLang="ko-K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ko-KR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사이버 감사실</a:t>
            </a:r>
            <a:r>
              <a:rPr lang="en-US" altLang="ko-K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ko-KR" alt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467544" y="908720"/>
            <a:ext cx="8208912" cy="13681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b="1" dirty="0">
                <a:solidFill>
                  <a:srgbClr val="FF0000"/>
                </a:solidFill>
                <a:latin typeface="+mn-ea"/>
              </a:rPr>
              <a:t>◆ 사이버 감사실 운영  </a:t>
            </a:r>
            <a:endParaRPr lang="en-US" altLang="ko-KR" b="1" dirty="0">
              <a:solidFill>
                <a:srgbClr val="FF0000"/>
              </a:solidFill>
              <a:latin typeface="+mn-ea"/>
            </a:endParaRPr>
          </a:p>
          <a:p>
            <a:endParaRPr lang="en-US" altLang="ko-KR" sz="1600" dirty="0">
              <a:solidFill>
                <a:schemeClr val="tx1"/>
              </a:solidFill>
              <a:latin typeface="+mn-ea"/>
            </a:endParaRPr>
          </a:p>
          <a:p>
            <a:r>
              <a:rPr lang="ko-KR" altLang="en-US" sz="1600" dirty="0">
                <a:solidFill>
                  <a:schemeClr val="tx1"/>
                </a:solidFill>
                <a:latin typeface="+mn-ea"/>
              </a:rPr>
              <a:t>부정제보는 윤리경영의 정착과 실천을 위해 여러분의 고견을 경청하는 곳 입니다</a:t>
            </a:r>
            <a:r>
              <a:rPr lang="en-US" altLang="ko-KR" sz="1600" dirty="0">
                <a:solidFill>
                  <a:schemeClr val="tx1"/>
                </a:solidFill>
                <a:latin typeface="+mn-ea"/>
              </a:rPr>
              <a:t>.</a:t>
            </a:r>
          </a:p>
          <a:p>
            <a:r>
              <a:rPr lang="ko-KR" altLang="en-US" sz="1600" b="1" u="sng" dirty="0">
                <a:solidFill>
                  <a:schemeClr val="tx1"/>
                </a:solidFill>
                <a:latin typeface="+mn-ea"/>
              </a:rPr>
              <a:t>제보자 및 제보내용은 </a:t>
            </a:r>
            <a:r>
              <a:rPr lang="ko-KR" altLang="en-US" sz="1600" b="1" u="sng" dirty="0">
                <a:solidFill>
                  <a:schemeClr val="accent1"/>
                </a:solidFill>
                <a:latin typeface="+mn-ea"/>
              </a:rPr>
              <a:t>철저하게 비밀을 보장합니다</a:t>
            </a:r>
            <a:r>
              <a:rPr lang="en-US" altLang="ko-KR" sz="1600" b="1" u="sng" dirty="0">
                <a:solidFill>
                  <a:schemeClr val="accent1"/>
                </a:solidFill>
                <a:latin typeface="+mn-ea"/>
              </a:rPr>
              <a:t>.</a:t>
            </a:r>
          </a:p>
          <a:p>
            <a:r>
              <a:rPr lang="ko-KR" altLang="en-US" sz="1600" dirty="0">
                <a:solidFill>
                  <a:schemeClr val="tx1"/>
                </a:solidFill>
                <a:latin typeface="+mn-ea"/>
              </a:rPr>
              <a:t>의견은 </a:t>
            </a:r>
            <a:r>
              <a:rPr lang="en-US" altLang="ko-KR" sz="1600" dirty="0">
                <a:solidFill>
                  <a:schemeClr val="tx1"/>
                </a:solidFill>
                <a:latin typeface="+mn-ea"/>
              </a:rPr>
              <a:t>6</a:t>
            </a:r>
            <a:r>
              <a:rPr lang="ko-KR" altLang="en-US" sz="1600" dirty="0">
                <a:solidFill>
                  <a:schemeClr val="tx1"/>
                </a:solidFill>
                <a:latin typeface="+mn-ea"/>
              </a:rPr>
              <a:t>하 원칙에 의거하여 표현하여 주시면</a:t>
            </a:r>
            <a:r>
              <a:rPr lang="en-US" altLang="ko-KR" sz="1600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600" dirty="0">
                <a:solidFill>
                  <a:schemeClr val="tx1"/>
                </a:solidFill>
                <a:latin typeface="+mn-ea"/>
              </a:rPr>
              <a:t>답변에 큰 도움이 됩니다</a:t>
            </a:r>
            <a:r>
              <a:rPr lang="en-US" altLang="ko-KR" sz="1600" dirty="0">
                <a:solidFill>
                  <a:schemeClr val="tx1"/>
                </a:solidFill>
                <a:latin typeface="+mn-ea"/>
              </a:rPr>
              <a:t>.</a:t>
            </a:r>
            <a:endParaRPr lang="ko-KR" altLang="en-US" sz="1600" dirty="0">
              <a:solidFill>
                <a:schemeClr val="tx1"/>
              </a:solidFill>
              <a:latin typeface="+mn-ea"/>
            </a:endParaRPr>
          </a:p>
        </p:txBody>
      </p:sp>
      <p:graphicFrame>
        <p:nvGraphicFramePr>
          <p:cNvPr id="12" name="다이어그램 11"/>
          <p:cNvGraphicFramePr/>
          <p:nvPr>
            <p:extLst>
              <p:ext uri="{D42A27DB-BD31-4B8C-83A1-F6EECF244321}">
                <p14:modId xmlns:p14="http://schemas.microsoft.com/office/powerpoint/2010/main" val="1910730207"/>
              </p:ext>
            </p:extLst>
          </p:nvPr>
        </p:nvGraphicFramePr>
        <p:xfrm>
          <a:off x="611560" y="2636912"/>
          <a:ext cx="7776864" cy="30243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3" name="직사각형 12"/>
          <p:cNvSpPr/>
          <p:nvPr/>
        </p:nvSpPr>
        <p:spPr>
          <a:xfrm>
            <a:off x="467544" y="5085184"/>
            <a:ext cx="8208912" cy="11521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dirty="0">
                <a:solidFill>
                  <a:schemeClr val="tx1"/>
                </a:solidFill>
                <a:latin typeface="+mn-ea"/>
              </a:rPr>
              <a:t>제보 내용에 대한 처리결과는 빠른 시일 내 전화나 </a:t>
            </a:r>
            <a:r>
              <a:rPr lang="en-US" altLang="ko-KR" sz="1600" dirty="0">
                <a:solidFill>
                  <a:schemeClr val="tx1"/>
                </a:solidFill>
                <a:latin typeface="+mn-ea"/>
              </a:rPr>
              <a:t>E-mail</a:t>
            </a:r>
            <a:r>
              <a:rPr lang="ko-KR" altLang="en-US" sz="1600" dirty="0">
                <a:solidFill>
                  <a:schemeClr val="tx1"/>
                </a:solidFill>
                <a:latin typeface="+mn-ea"/>
              </a:rPr>
              <a:t>로 회신해 드립니다</a:t>
            </a:r>
            <a:r>
              <a:rPr lang="en-US" altLang="ko-KR" sz="1600" dirty="0">
                <a:solidFill>
                  <a:schemeClr val="tx1"/>
                </a:solidFill>
                <a:latin typeface="+mn-ea"/>
              </a:rPr>
              <a:t>.</a:t>
            </a:r>
          </a:p>
          <a:p>
            <a:r>
              <a:rPr lang="ko-KR" altLang="en-US" sz="1600" dirty="0">
                <a:solidFill>
                  <a:schemeClr val="tx1"/>
                </a:solidFill>
                <a:latin typeface="+mn-ea"/>
              </a:rPr>
              <a:t>또한</a:t>
            </a:r>
            <a:r>
              <a:rPr lang="en-US" altLang="ko-KR" sz="1600" dirty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1600" b="1" dirty="0">
                <a:solidFill>
                  <a:srgbClr val="00B050"/>
                </a:solidFill>
                <a:latin typeface="+mn-ea"/>
              </a:rPr>
              <a:t>실명 제보를 원칙</a:t>
            </a:r>
            <a:r>
              <a:rPr lang="ko-KR" altLang="en-US" sz="1600" dirty="0">
                <a:solidFill>
                  <a:schemeClr val="tx1"/>
                </a:solidFill>
                <a:latin typeface="+mn-ea"/>
              </a:rPr>
              <a:t>으로 합니다</a:t>
            </a:r>
            <a:r>
              <a:rPr lang="en-US" altLang="ko-KR" sz="1600" dirty="0">
                <a:solidFill>
                  <a:schemeClr val="tx1"/>
                </a:solidFill>
                <a:latin typeface="+mn-ea"/>
              </a:rPr>
              <a:t>.</a:t>
            </a:r>
            <a:endParaRPr lang="ko-KR" altLang="en-US" sz="1600" dirty="0">
              <a:solidFill>
                <a:schemeClr val="tx1"/>
              </a:solidFill>
              <a:latin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395536" y="476672"/>
            <a:ext cx="5328592" cy="7920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b="1" dirty="0">
                <a:solidFill>
                  <a:srgbClr val="FF0000"/>
                </a:solidFill>
                <a:latin typeface="+mn-ea"/>
              </a:rPr>
              <a:t>◆ 제보 대상 및 방법</a:t>
            </a:r>
          </a:p>
        </p:txBody>
      </p:sp>
      <p:grpSp>
        <p:nvGrpSpPr>
          <p:cNvPr id="9" name="그룹 25"/>
          <p:cNvGrpSpPr/>
          <p:nvPr/>
        </p:nvGrpSpPr>
        <p:grpSpPr>
          <a:xfrm>
            <a:off x="611560" y="1196752"/>
            <a:ext cx="3096344" cy="3473318"/>
            <a:chOff x="1982630" y="963794"/>
            <a:chExt cx="2373347" cy="3473318"/>
          </a:xfrm>
        </p:grpSpPr>
        <p:sp>
          <p:nvSpPr>
            <p:cNvPr id="10" name="직사각형 4"/>
            <p:cNvSpPr/>
            <p:nvPr/>
          </p:nvSpPr>
          <p:spPr>
            <a:xfrm>
              <a:off x="2093991" y="980728"/>
              <a:ext cx="2227214" cy="3456384"/>
            </a:xfrm>
            <a:custGeom>
              <a:avLst/>
              <a:gdLst/>
              <a:ahLst/>
              <a:cxnLst/>
              <a:rect l="l" t="t" r="r" b="b"/>
              <a:pathLst>
                <a:path w="1920213" h="3456384">
                  <a:moveTo>
                    <a:pt x="0" y="0"/>
                  </a:moveTo>
                  <a:lnTo>
                    <a:pt x="31031" y="0"/>
                  </a:lnTo>
                  <a:cubicBezTo>
                    <a:pt x="559980" y="117045"/>
                    <a:pt x="1205051" y="203359"/>
                    <a:pt x="1920213" y="248450"/>
                  </a:cubicBezTo>
                  <a:lnTo>
                    <a:pt x="1920213" y="3208932"/>
                  </a:lnTo>
                  <a:cubicBezTo>
                    <a:pt x="1207139" y="3253887"/>
                    <a:pt x="563749" y="3339833"/>
                    <a:pt x="35675" y="3456384"/>
                  </a:cubicBezTo>
                  <a:lnTo>
                    <a:pt x="0" y="3456384"/>
                  </a:ln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2051721" y="1484784"/>
              <a:ext cx="2304256" cy="24293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  <a:buFont typeface="Arial" pitchFamily="34" charset="0"/>
                <a:buChar char="•"/>
              </a:pPr>
              <a:r>
                <a:rPr lang="ko-KR" altLang="en-US" sz="1300" dirty="0">
                  <a:solidFill>
                    <a:schemeClr val="bg1"/>
                  </a:solidFill>
                  <a:latin typeface="+mn-ea"/>
                </a:rPr>
                <a:t> 임직원의 공금횡령 및 수뢰 사실</a:t>
              </a:r>
              <a:endParaRPr lang="en-US" altLang="ko-KR" sz="1300" dirty="0">
                <a:solidFill>
                  <a:schemeClr val="bg1"/>
                </a:solidFill>
                <a:latin typeface="+mn-ea"/>
              </a:endParaRPr>
            </a:p>
            <a:p>
              <a:pPr>
                <a:lnSpc>
                  <a:spcPct val="200000"/>
                </a:lnSpc>
                <a:buFont typeface="Arial" pitchFamily="34" charset="0"/>
                <a:buChar char="•"/>
              </a:pPr>
              <a:r>
                <a:rPr lang="ko-KR" altLang="en-US" sz="1300" dirty="0">
                  <a:solidFill>
                    <a:schemeClr val="bg1"/>
                  </a:solidFill>
                  <a:latin typeface="+mn-ea"/>
                </a:rPr>
                <a:t> 임직원의 부당한 업무 처리</a:t>
              </a:r>
              <a:endParaRPr lang="en-US" altLang="ko-KR" sz="1300" dirty="0">
                <a:solidFill>
                  <a:schemeClr val="bg1"/>
                </a:solidFill>
                <a:latin typeface="+mn-ea"/>
              </a:endParaRPr>
            </a:p>
            <a:p>
              <a:pPr>
                <a:lnSpc>
                  <a:spcPct val="200000"/>
                </a:lnSpc>
                <a:buFont typeface="Arial" pitchFamily="34" charset="0"/>
                <a:buChar char="•"/>
              </a:pPr>
              <a:r>
                <a:rPr lang="ko-KR" altLang="en-US" sz="1300" dirty="0">
                  <a:solidFill>
                    <a:schemeClr val="bg1"/>
                  </a:solidFill>
                  <a:latin typeface="+mn-ea"/>
                </a:rPr>
                <a:t> 금품</a:t>
              </a:r>
              <a:r>
                <a:rPr lang="en-US" altLang="ko-KR" sz="1300" dirty="0">
                  <a:solidFill>
                    <a:schemeClr val="bg1"/>
                  </a:solidFill>
                  <a:latin typeface="+mn-ea"/>
                </a:rPr>
                <a:t>, </a:t>
              </a:r>
              <a:r>
                <a:rPr lang="ko-KR" altLang="en-US" sz="1300" dirty="0">
                  <a:solidFill>
                    <a:schemeClr val="bg1"/>
                  </a:solidFill>
                  <a:latin typeface="+mn-ea"/>
                </a:rPr>
                <a:t>접대 요구나 제공사실</a:t>
              </a:r>
              <a:endParaRPr lang="en-US" altLang="ko-KR" sz="1300" dirty="0">
                <a:solidFill>
                  <a:schemeClr val="bg1"/>
                </a:solidFill>
                <a:latin typeface="+mn-ea"/>
              </a:endParaRPr>
            </a:p>
            <a:p>
              <a:pPr>
                <a:lnSpc>
                  <a:spcPct val="200000"/>
                </a:lnSpc>
                <a:buFont typeface="Arial" pitchFamily="34" charset="0"/>
                <a:buChar char="•"/>
              </a:pPr>
              <a:r>
                <a:rPr lang="en-US" altLang="ko-KR" sz="1300" dirty="0">
                  <a:solidFill>
                    <a:schemeClr val="bg1"/>
                  </a:solidFill>
                  <a:latin typeface="+mn-ea"/>
                </a:rPr>
                <a:t> </a:t>
              </a:r>
              <a:r>
                <a:rPr lang="ko-KR" altLang="en-US" sz="1300" dirty="0">
                  <a:solidFill>
                    <a:schemeClr val="bg1"/>
                  </a:solidFill>
                  <a:latin typeface="+mn-ea"/>
                </a:rPr>
                <a:t>임직원의 이중 취업 사례</a:t>
              </a:r>
              <a:endParaRPr lang="en-US" altLang="ko-KR" sz="1300" dirty="0">
                <a:solidFill>
                  <a:schemeClr val="bg1"/>
                </a:solidFill>
                <a:latin typeface="+mn-ea"/>
              </a:endParaRPr>
            </a:p>
            <a:p>
              <a:pPr>
                <a:lnSpc>
                  <a:spcPct val="200000"/>
                </a:lnSpc>
                <a:buFont typeface="Arial" pitchFamily="34" charset="0"/>
                <a:buChar char="•"/>
              </a:pPr>
              <a:r>
                <a:rPr lang="en-US" altLang="ko-KR" sz="1300" dirty="0">
                  <a:solidFill>
                    <a:schemeClr val="bg1"/>
                  </a:solidFill>
                  <a:latin typeface="+mn-ea"/>
                </a:rPr>
                <a:t> </a:t>
              </a:r>
              <a:r>
                <a:rPr lang="ko-KR" altLang="en-US" sz="1300" dirty="0">
                  <a:solidFill>
                    <a:schemeClr val="bg1"/>
                  </a:solidFill>
                  <a:latin typeface="+mn-ea"/>
                </a:rPr>
                <a:t>성희롱에 따른 풍기문란 사례</a:t>
              </a:r>
              <a:endParaRPr lang="en-US" altLang="ko-KR" sz="1300" dirty="0">
                <a:solidFill>
                  <a:schemeClr val="bg1"/>
                </a:solidFill>
                <a:latin typeface="+mn-ea"/>
              </a:endParaRPr>
            </a:p>
            <a:p>
              <a:pPr>
                <a:lnSpc>
                  <a:spcPct val="200000"/>
                </a:lnSpc>
                <a:buFont typeface="Arial" pitchFamily="34" charset="0"/>
                <a:buChar char="•"/>
              </a:pPr>
              <a:r>
                <a:rPr lang="ko-KR" altLang="en-US" sz="1300" dirty="0">
                  <a:solidFill>
                    <a:schemeClr val="bg1"/>
                  </a:solidFill>
                  <a:latin typeface="+mn-ea"/>
                </a:rPr>
                <a:t>기타 윤리강령에 위배되는 사항</a:t>
              </a:r>
              <a:endParaRPr lang="ko-KR" altLang="en-US" sz="1300" dirty="0">
                <a:solidFill>
                  <a:schemeClr val="bg1"/>
                </a:solidFill>
              </a:endParaRPr>
            </a:p>
          </p:txBody>
        </p:sp>
        <p:sp>
          <p:nvSpPr>
            <p:cNvPr id="12" name="직사각형 11"/>
            <p:cNvSpPr/>
            <p:nvPr/>
          </p:nvSpPr>
          <p:spPr>
            <a:xfrm>
              <a:off x="1982630" y="963794"/>
              <a:ext cx="1275834" cy="306592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15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rPr>
                <a:t>제보 대상</a:t>
              </a:r>
            </a:p>
          </p:txBody>
        </p:sp>
      </p:grpSp>
      <p:sp>
        <p:nvSpPr>
          <p:cNvPr id="14" name="직사각형 11"/>
          <p:cNvSpPr/>
          <p:nvPr/>
        </p:nvSpPr>
        <p:spPr>
          <a:xfrm>
            <a:off x="4551992" y="709630"/>
            <a:ext cx="3908440" cy="4015514"/>
          </a:xfrm>
          <a:custGeom>
            <a:avLst/>
            <a:gdLst/>
            <a:ahLst/>
            <a:cxnLst/>
            <a:rect l="l" t="t" r="r" b="b"/>
            <a:pathLst>
              <a:path w="1920214" h="3456384">
                <a:moveTo>
                  <a:pt x="1912474" y="0"/>
                </a:moveTo>
                <a:lnTo>
                  <a:pt x="1920214" y="0"/>
                </a:lnTo>
                <a:lnTo>
                  <a:pt x="1920214" y="3456384"/>
                </a:lnTo>
                <a:lnTo>
                  <a:pt x="1907832" y="3456384"/>
                </a:lnTo>
                <a:cubicBezTo>
                  <a:pt x="1374010" y="3338582"/>
                  <a:pt x="722358" y="3252021"/>
                  <a:pt x="0" y="3207517"/>
                </a:cubicBezTo>
                <a:lnTo>
                  <a:pt x="0" y="249865"/>
                </a:lnTo>
                <a:cubicBezTo>
                  <a:pt x="724450" y="205227"/>
                  <a:pt x="1377784" y="118297"/>
                  <a:pt x="1912474" y="0"/>
                </a:cubicBezTo>
                <a:close/>
              </a:path>
            </a:pathLst>
          </a:custGeom>
          <a:solidFill>
            <a:schemeClr val="accent4">
              <a:lumMod val="5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6660232" y="692696"/>
            <a:ext cx="1934000" cy="30659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5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제보 방법</a:t>
            </a:r>
            <a:endParaRPr lang="ko-KR" altLang="en-US" sz="15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499992" y="1213687"/>
            <a:ext cx="4032448" cy="26930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1300" dirty="0">
                <a:solidFill>
                  <a:schemeClr val="bg1"/>
                </a:solidFill>
                <a:latin typeface="+mn-ea"/>
              </a:rPr>
              <a:t> 악의적인 신고 및 음해성 허위</a:t>
            </a:r>
            <a:r>
              <a:rPr lang="en-US" altLang="ko-KR" sz="1300" dirty="0">
                <a:solidFill>
                  <a:schemeClr val="bg1"/>
                </a:solidFill>
                <a:latin typeface="+mn-ea"/>
              </a:rPr>
              <a:t> </a:t>
            </a:r>
            <a:r>
              <a:rPr lang="ko-KR" altLang="en-US" sz="1300" dirty="0">
                <a:solidFill>
                  <a:schemeClr val="bg1"/>
                </a:solidFill>
                <a:latin typeface="+mn-ea"/>
              </a:rPr>
              <a:t>신고를 방지하기   </a:t>
            </a:r>
            <a:endParaRPr lang="en-US" altLang="ko-KR" sz="1300" dirty="0">
              <a:solidFill>
                <a:schemeClr val="bg1"/>
              </a:solidFill>
              <a:latin typeface="+mn-ea"/>
            </a:endParaRPr>
          </a:p>
          <a:p>
            <a:r>
              <a:rPr lang="en-US" altLang="ko-KR" sz="1300" dirty="0">
                <a:solidFill>
                  <a:schemeClr val="bg1"/>
                </a:solidFill>
                <a:latin typeface="+mn-ea"/>
              </a:rPr>
              <a:t>  </a:t>
            </a:r>
            <a:r>
              <a:rPr lang="ko-KR" altLang="en-US" sz="1300" dirty="0">
                <a:solidFill>
                  <a:schemeClr val="bg1"/>
                </a:solidFill>
                <a:latin typeface="+mn-ea"/>
              </a:rPr>
              <a:t>위하여</a:t>
            </a:r>
            <a:r>
              <a:rPr lang="en-US" altLang="ko-KR" sz="1300" dirty="0">
                <a:solidFill>
                  <a:schemeClr val="bg1"/>
                </a:solidFill>
                <a:latin typeface="+mn-ea"/>
              </a:rPr>
              <a:t> “</a:t>
            </a:r>
            <a:r>
              <a:rPr lang="ko-KR" altLang="en-US" sz="1300" dirty="0">
                <a:solidFill>
                  <a:schemeClr val="bg1"/>
                </a:solidFill>
                <a:latin typeface="+mn-ea"/>
              </a:rPr>
              <a:t>실명 신고제</a:t>
            </a:r>
            <a:r>
              <a:rPr lang="en-US" altLang="ko-KR" sz="1300" dirty="0">
                <a:solidFill>
                  <a:schemeClr val="bg1"/>
                </a:solidFill>
                <a:latin typeface="+mn-ea"/>
              </a:rPr>
              <a:t>”</a:t>
            </a:r>
            <a:r>
              <a:rPr lang="ko-KR" altLang="en-US" sz="1300" dirty="0">
                <a:solidFill>
                  <a:schemeClr val="bg1"/>
                </a:solidFill>
                <a:latin typeface="+mn-ea"/>
              </a:rPr>
              <a:t>를 원칙으로 함</a:t>
            </a:r>
            <a:r>
              <a:rPr lang="en-US" altLang="ko-KR" sz="1300" dirty="0">
                <a:solidFill>
                  <a:schemeClr val="bg1"/>
                </a:solidFill>
                <a:latin typeface="+mn-ea"/>
              </a:rPr>
              <a:t>.</a:t>
            </a:r>
          </a:p>
          <a:p>
            <a:endParaRPr lang="en-US" altLang="ko-KR" sz="1300" dirty="0">
              <a:solidFill>
                <a:schemeClr val="bg1"/>
              </a:solidFill>
              <a:latin typeface="+mn-ea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300" dirty="0">
                <a:solidFill>
                  <a:schemeClr val="bg1"/>
                </a:solidFill>
                <a:latin typeface="+mn-ea"/>
              </a:rPr>
              <a:t> 신고사항의 접수 및 조사 여부를 </a:t>
            </a:r>
            <a:r>
              <a:rPr lang="ko-KR" altLang="en-US" sz="1300" dirty="0" err="1">
                <a:solidFill>
                  <a:schemeClr val="bg1"/>
                </a:solidFill>
                <a:latin typeface="+mn-ea"/>
              </a:rPr>
              <a:t>감사실에서</a:t>
            </a:r>
            <a:r>
              <a:rPr lang="ko-KR" altLang="en-US" sz="1300" dirty="0">
                <a:solidFill>
                  <a:schemeClr val="bg1"/>
                </a:solidFill>
                <a:latin typeface="+mn-ea"/>
              </a:rPr>
              <a:t> 결정</a:t>
            </a:r>
            <a:endParaRPr lang="en-US" altLang="ko-KR" sz="1300" dirty="0">
              <a:solidFill>
                <a:schemeClr val="bg1"/>
              </a:solidFill>
              <a:latin typeface="+mn-ea"/>
            </a:endParaRPr>
          </a:p>
          <a:p>
            <a:r>
              <a:rPr lang="en-US" altLang="ko-KR" sz="1300" spc="-150" dirty="0">
                <a:solidFill>
                  <a:schemeClr val="bg1"/>
                </a:solidFill>
                <a:latin typeface="+mn-ea"/>
              </a:rPr>
              <a:t>  ( </a:t>
            </a:r>
            <a:r>
              <a:rPr lang="ko-KR" altLang="en-US" sz="1300" spc="-150" dirty="0">
                <a:solidFill>
                  <a:schemeClr val="bg1"/>
                </a:solidFill>
                <a:latin typeface="+mn-ea"/>
              </a:rPr>
              <a:t>신고자의 연락처 반드시 기재 </a:t>
            </a:r>
            <a:r>
              <a:rPr lang="en-US" altLang="ko-KR" sz="1300" spc="-150" dirty="0">
                <a:solidFill>
                  <a:schemeClr val="bg1"/>
                </a:solidFill>
                <a:latin typeface="+mn-ea"/>
              </a:rPr>
              <a:t>)</a:t>
            </a:r>
          </a:p>
          <a:p>
            <a:endParaRPr lang="en-US" altLang="ko-KR" sz="1300" dirty="0">
              <a:solidFill>
                <a:schemeClr val="bg1"/>
              </a:solidFill>
              <a:latin typeface="+mn-ea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300" dirty="0">
                <a:solidFill>
                  <a:schemeClr val="bg1"/>
                </a:solidFill>
                <a:latin typeface="+mn-ea"/>
              </a:rPr>
              <a:t> 비리</a:t>
            </a:r>
            <a:r>
              <a:rPr lang="en-US" altLang="ko-KR" sz="1300" dirty="0">
                <a:solidFill>
                  <a:schemeClr val="bg1"/>
                </a:solidFill>
                <a:latin typeface="+mn-ea"/>
              </a:rPr>
              <a:t>. </a:t>
            </a:r>
            <a:r>
              <a:rPr lang="ko-KR" altLang="en-US" sz="1300" dirty="0">
                <a:solidFill>
                  <a:schemeClr val="bg1"/>
                </a:solidFill>
                <a:latin typeface="+mn-ea"/>
              </a:rPr>
              <a:t>불공정 업무처리 신고내용을 </a:t>
            </a:r>
            <a:r>
              <a:rPr lang="en-US" altLang="ko-KR" sz="1300" dirty="0">
                <a:solidFill>
                  <a:schemeClr val="bg1"/>
                </a:solidFill>
                <a:latin typeface="+mn-ea"/>
              </a:rPr>
              <a:t>6</a:t>
            </a:r>
            <a:r>
              <a:rPr lang="ko-KR" altLang="en-US" sz="1300" dirty="0" err="1">
                <a:solidFill>
                  <a:schemeClr val="bg1"/>
                </a:solidFill>
                <a:latin typeface="+mn-ea"/>
              </a:rPr>
              <a:t>하원칙</a:t>
            </a:r>
            <a:br>
              <a:rPr lang="en-US" altLang="ko-KR" sz="1300" dirty="0">
                <a:solidFill>
                  <a:schemeClr val="bg1"/>
                </a:solidFill>
                <a:latin typeface="+mn-ea"/>
              </a:rPr>
            </a:br>
            <a:r>
              <a:rPr lang="en-US" altLang="ko-KR" sz="1300" dirty="0">
                <a:solidFill>
                  <a:schemeClr val="bg1"/>
                </a:solidFill>
                <a:latin typeface="+mn-ea"/>
              </a:rPr>
              <a:t>  (</a:t>
            </a:r>
            <a:r>
              <a:rPr lang="ko-KR" altLang="en-US" sz="1300" dirty="0">
                <a:solidFill>
                  <a:schemeClr val="bg1"/>
                </a:solidFill>
                <a:latin typeface="+mn-ea"/>
              </a:rPr>
              <a:t>누가</a:t>
            </a:r>
            <a:r>
              <a:rPr lang="en-US" altLang="ko-KR" sz="1300" dirty="0">
                <a:solidFill>
                  <a:schemeClr val="bg1"/>
                </a:solidFill>
                <a:latin typeface="+mn-ea"/>
              </a:rPr>
              <a:t>, </a:t>
            </a:r>
            <a:r>
              <a:rPr lang="ko-KR" altLang="en-US" sz="1300" dirty="0">
                <a:solidFill>
                  <a:schemeClr val="bg1"/>
                </a:solidFill>
                <a:latin typeface="+mn-ea"/>
              </a:rPr>
              <a:t>언제</a:t>
            </a:r>
            <a:r>
              <a:rPr lang="en-US" altLang="ko-KR" sz="1300" dirty="0">
                <a:solidFill>
                  <a:schemeClr val="bg1"/>
                </a:solidFill>
                <a:latin typeface="+mn-ea"/>
              </a:rPr>
              <a:t>, </a:t>
            </a:r>
            <a:r>
              <a:rPr lang="ko-KR" altLang="en-US" sz="1300" dirty="0">
                <a:solidFill>
                  <a:schemeClr val="bg1"/>
                </a:solidFill>
                <a:latin typeface="+mn-ea"/>
              </a:rPr>
              <a:t>어디서</a:t>
            </a:r>
            <a:r>
              <a:rPr lang="en-US" altLang="ko-KR" sz="1300" dirty="0">
                <a:solidFill>
                  <a:schemeClr val="bg1"/>
                </a:solidFill>
                <a:latin typeface="+mn-ea"/>
              </a:rPr>
              <a:t>, </a:t>
            </a:r>
            <a:r>
              <a:rPr lang="ko-KR" altLang="en-US" sz="1300" dirty="0">
                <a:solidFill>
                  <a:schemeClr val="bg1"/>
                </a:solidFill>
                <a:latin typeface="+mn-ea"/>
              </a:rPr>
              <a:t>무엇을</a:t>
            </a:r>
            <a:r>
              <a:rPr lang="en-US" altLang="ko-KR" sz="1300" dirty="0">
                <a:solidFill>
                  <a:schemeClr val="bg1"/>
                </a:solidFill>
                <a:latin typeface="+mn-ea"/>
              </a:rPr>
              <a:t>, </a:t>
            </a:r>
            <a:r>
              <a:rPr lang="ko-KR" altLang="en-US" sz="1300" dirty="0">
                <a:solidFill>
                  <a:schemeClr val="bg1"/>
                </a:solidFill>
                <a:latin typeface="+mn-ea"/>
              </a:rPr>
              <a:t>어떻게</a:t>
            </a:r>
            <a:r>
              <a:rPr lang="en-US" altLang="ko-KR" sz="1300" dirty="0">
                <a:solidFill>
                  <a:schemeClr val="bg1"/>
                </a:solidFill>
                <a:latin typeface="+mn-ea"/>
              </a:rPr>
              <a:t>, </a:t>
            </a:r>
            <a:r>
              <a:rPr lang="ko-KR" altLang="en-US" sz="1300" dirty="0">
                <a:solidFill>
                  <a:schemeClr val="bg1"/>
                </a:solidFill>
                <a:latin typeface="+mn-ea"/>
              </a:rPr>
              <a:t>왜</a:t>
            </a:r>
            <a:r>
              <a:rPr lang="en-US" altLang="ko-KR" sz="1300" dirty="0">
                <a:solidFill>
                  <a:schemeClr val="bg1"/>
                </a:solidFill>
                <a:latin typeface="+mn-ea"/>
              </a:rPr>
              <a:t>)</a:t>
            </a:r>
            <a:r>
              <a:rPr lang="ko-KR" altLang="en-US" sz="1300" dirty="0">
                <a:solidFill>
                  <a:schemeClr val="bg1"/>
                </a:solidFill>
                <a:latin typeface="+mn-ea"/>
              </a:rPr>
              <a:t>에 따라</a:t>
            </a:r>
            <a:br>
              <a:rPr lang="en-US" altLang="ko-KR" sz="1300" dirty="0">
                <a:solidFill>
                  <a:schemeClr val="bg1"/>
                </a:solidFill>
                <a:latin typeface="+mn-ea"/>
              </a:rPr>
            </a:br>
            <a:r>
              <a:rPr lang="en-US" altLang="ko-KR" sz="1300" dirty="0">
                <a:solidFill>
                  <a:schemeClr val="bg1"/>
                </a:solidFill>
                <a:latin typeface="+mn-ea"/>
              </a:rPr>
              <a:t>  </a:t>
            </a:r>
            <a:r>
              <a:rPr lang="ko-KR" altLang="en-US" sz="1300" dirty="0">
                <a:solidFill>
                  <a:schemeClr val="bg1"/>
                </a:solidFill>
                <a:latin typeface="+mn-ea"/>
              </a:rPr>
              <a:t>구체적으로 작성하여 신고</a:t>
            </a:r>
            <a:endParaRPr lang="en-US" altLang="ko-KR" sz="1300" dirty="0">
              <a:solidFill>
                <a:schemeClr val="bg1"/>
              </a:solidFill>
              <a:latin typeface="+mn-ea"/>
            </a:endParaRPr>
          </a:p>
          <a:p>
            <a:endParaRPr lang="en-US" altLang="ko-KR" sz="1300" dirty="0">
              <a:solidFill>
                <a:schemeClr val="bg1"/>
              </a:solidFill>
              <a:latin typeface="+mn-ea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300" dirty="0">
                <a:solidFill>
                  <a:schemeClr val="bg1"/>
                </a:solidFill>
                <a:latin typeface="+mn-ea"/>
              </a:rPr>
              <a:t> 연락처</a:t>
            </a:r>
            <a:endParaRPr lang="en-US" altLang="ko-KR" sz="1300" dirty="0">
              <a:solidFill>
                <a:schemeClr val="bg1"/>
              </a:solidFill>
              <a:latin typeface="+mn-ea"/>
            </a:endParaRPr>
          </a:p>
          <a:p>
            <a:r>
              <a:rPr lang="en-US" altLang="ko-KR" sz="1300" dirty="0">
                <a:solidFill>
                  <a:schemeClr val="bg1"/>
                </a:solidFill>
                <a:latin typeface="+mn-ea"/>
              </a:rPr>
              <a:t> - E-mail : ethics@thejnt.com</a:t>
            </a:r>
          </a:p>
          <a:p>
            <a:pPr>
              <a:buFont typeface="Arial" pitchFamily="34" charset="0"/>
              <a:buChar char="•"/>
            </a:pPr>
            <a:endParaRPr lang="ko-KR" altLang="en-US" sz="1300" dirty="0">
              <a:solidFill>
                <a:schemeClr val="bg1"/>
              </a:solidFill>
              <a:latin typeface="+mn-ea"/>
            </a:endParaRPr>
          </a:p>
        </p:txBody>
      </p:sp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581256">
            <a:off x="2331287" y="595936"/>
            <a:ext cx="2427268" cy="181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직사각형 19"/>
          <p:cNvSpPr/>
          <p:nvPr/>
        </p:nvSpPr>
        <p:spPr>
          <a:xfrm>
            <a:off x="467544" y="4837628"/>
            <a:ext cx="5328592" cy="7920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b="1" dirty="0">
                <a:solidFill>
                  <a:srgbClr val="FF0000"/>
                </a:solidFill>
                <a:latin typeface="+mn-ea"/>
              </a:rPr>
              <a:t>◆ 제보자 보호 프로그램</a:t>
            </a:r>
            <a:endParaRPr lang="en-US" altLang="ko-KR" b="1" dirty="0">
              <a:solidFill>
                <a:srgbClr val="FF0000"/>
              </a:solidFill>
              <a:latin typeface="+mn-ea"/>
            </a:endParaRPr>
          </a:p>
          <a:p>
            <a:endParaRPr lang="ko-KR" altLang="en-US" b="1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55576" y="5269676"/>
            <a:ext cx="7992888" cy="92333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ko-KR" altLang="en-US" dirty="0"/>
              <a:t> </a:t>
            </a:r>
            <a:r>
              <a:rPr lang="ko-KR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비밀 보장 </a:t>
            </a:r>
            <a:r>
              <a:rPr lang="en-US" altLang="ko-KR" dirty="0"/>
              <a:t>: </a:t>
            </a:r>
            <a:r>
              <a:rPr lang="ko-KR" altLang="en-US" dirty="0"/>
              <a:t>제보자의 신분을 공개</a:t>
            </a:r>
            <a:r>
              <a:rPr lang="en-US" altLang="ko-KR" dirty="0"/>
              <a:t>, </a:t>
            </a:r>
            <a:r>
              <a:rPr lang="ko-KR" altLang="en-US" dirty="0"/>
              <a:t>암시하는 행위 금지</a:t>
            </a:r>
            <a:endParaRPr lang="en-US" altLang="ko-KR" dirty="0"/>
          </a:p>
          <a:p>
            <a:pPr>
              <a:buFont typeface="Wingdings" pitchFamily="2" charset="2"/>
              <a:buChar char="v"/>
            </a:pPr>
            <a:r>
              <a:rPr lang="ko-KR" altLang="en-US" dirty="0"/>
              <a:t> </a:t>
            </a:r>
            <a:r>
              <a:rPr lang="ko-KR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신분 보장</a:t>
            </a:r>
            <a:r>
              <a:rPr lang="ko-KR" altLang="en-US" dirty="0"/>
              <a:t> </a:t>
            </a:r>
            <a:r>
              <a:rPr lang="en-US" altLang="ko-KR" dirty="0"/>
              <a:t>: </a:t>
            </a:r>
            <a:r>
              <a:rPr lang="ko-KR" altLang="en-US" dirty="0"/>
              <a:t>어떠한 불이익이나 처벌에 대해 보호</a:t>
            </a:r>
            <a:endParaRPr lang="en-US" altLang="ko-KR" dirty="0"/>
          </a:p>
          <a:p>
            <a:pPr>
              <a:buFont typeface="Wingdings" pitchFamily="2" charset="2"/>
              <a:buChar char="v"/>
            </a:pPr>
            <a:r>
              <a:rPr lang="en-US" altLang="ko-KR" dirty="0"/>
              <a:t> </a:t>
            </a:r>
            <a:r>
              <a:rPr lang="ko-KR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책임 감면 </a:t>
            </a:r>
            <a:r>
              <a:rPr lang="en-US" altLang="ko-KR" dirty="0"/>
              <a:t>: </a:t>
            </a:r>
            <a:r>
              <a:rPr lang="ko-KR" altLang="en-US" dirty="0"/>
              <a:t>제보자에 대한 징계를 경감 또는 면제 할 수 있다</a:t>
            </a:r>
            <a:r>
              <a:rPr lang="en-US" altLang="ko-KR" dirty="0"/>
              <a:t>.</a:t>
            </a:r>
            <a:endParaRPr lang="ko-KR" alt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24"/>
          <p:cNvGrpSpPr>
            <a:grpSpLocks/>
          </p:cNvGrpSpPr>
          <p:nvPr/>
        </p:nvGrpSpPr>
        <p:grpSpPr bwMode="auto">
          <a:xfrm>
            <a:off x="179512" y="2132856"/>
            <a:ext cx="5337299" cy="1579562"/>
            <a:chOff x="3481325" y="2497540"/>
            <a:chExt cx="5339147" cy="1580668"/>
          </a:xfrm>
        </p:grpSpPr>
        <p:cxnSp>
          <p:nvCxnSpPr>
            <p:cNvPr id="5" name="직선 연결선 64"/>
            <p:cNvCxnSpPr>
              <a:cxnSpLocks noChangeShapeType="1"/>
            </p:cNvCxnSpPr>
            <p:nvPr/>
          </p:nvCxnSpPr>
          <p:spPr bwMode="auto">
            <a:xfrm>
              <a:off x="5724743" y="2656287"/>
              <a:ext cx="3095729" cy="0"/>
            </a:xfrm>
            <a:prstGeom prst="line">
              <a:avLst/>
            </a:prstGeom>
            <a:noFill/>
            <a:ln w="12700" algn="ctr">
              <a:solidFill>
                <a:srgbClr val="808080"/>
              </a:solidFill>
              <a:round/>
              <a:headEnd/>
              <a:tailEnd/>
            </a:ln>
          </p:spPr>
        </p:cxnSp>
        <p:grpSp>
          <p:nvGrpSpPr>
            <p:cNvPr id="6" name="그룹 14"/>
            <p:cNvGrpSpPr>
              <a:grpSpLocks/>
            </p:cNvGrpSpPr>
            <p:nvPr/>
          </p:nvGrpSpPr>
          <p:grpSpPr bwMode="auto">
            <a:xfrm>
              <a:off x="3481325" y="2564904"/>
              <a:ext cx="2181089" cy="1513304"/>
              <a:chOff x="2852303" y="2564904"/>
              <a:chExt cx="2181089" cy="1513304"/>
            </a:xfrm>
          </p:grpSpPr>
          <p:sp>
            <p:nvSpPr>
              <p:cNvPr id="9" name="TextBox 8"/>
              <p:cNvSpPr txBox="1"/>
              <p:nvPr/>
            </p:nvSpPr>
            <p:spPr>
              <a:xfrm>
                <a:off x="2852303" y="2564904"/>
                <a:ext cx="2181089" cy="631556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algn="ctr" eaLnBrk="1" fontAlgn="auto" latinLnBrk="1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3500" kern="0" dirty="0">
                    <a:solidFill>
                      <a:srgbClr val="000000">
                        <a:alpha val="95000"/>
                      </a:srgbClr>
                    </a:solidFill>
                    <a:latin typeface="Arial" panose="020B0604020202020204" pitchFamily="34" charset="0"/>
                    <a:ea typeface="나눔고딕" pitchFamily="50" charset="-127"/>
                    <a:cs typeface="Arial" panose="020B0604020202020204" pitchFamily="34" charset="0"/>
                  </a:rPr>
                  <a:t>SECTION</a:t>
                </a:r>
                <a:endParaRPr kumimoji="0" lang="ko-KR" altLang="en-US" sz="3500" kern="0" dirty="0" err="1">
                  <a:solidFill>
                    <a:srgbClr val="000000">
                      <a:alpha val="95000"/>
                    </a:srgbClr>
                  </a:solidFill>
                  <a:latin typeface="Arial" panose="020B0604020202020204" pitchFamily="34" charset="0"/>
                  <a:ea typeface="나눔고딕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>
                <a:off x="3831185" y="2907519"/>
                <a:ext cx="1182106" cy="1170689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algn="ctr" eaLnBrk="1" fontAlgn="auto" latinLnBrk="1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7000" kern="0" dirty="0">
                    <a:solidFill>
                      <a:schemeClr val="bg1">
                        <a:lumMod val="50000"/>
                        <a:alpha val="95000"/>
                      </a:schemeClr>
                    </a:solidFill>
                    <a:latin typeface="Arial" panose="020B0604020202020204" pitchFamily="34" charset="0"/>
                    <a:ea typeface="굴림" charset="-127"/>
                    <a:cs typeface="Arial" panose="020B0604020202020204" pitchFamily="34" charset="0"/>
                  </a:rPr>
                  <a:t>0</a:t>
                </a:r>
                <a:r>
                  <a:rPr kumimoji="0" lang="en-US" altLang="ko-KR" sz="7000" kern="0" dirty="0">
                    <a:solidFill>
                      <a:srgbClr val="000000">
                        <a:alpha val="95000"/>
                      </a:srgbClr>
                    </a:solidFill>
                    <a:latin typeface="Arial" panose="020B0604020202020204" pitchFamily="34" charset="0"/>
                    <a:ea typeface="굴림" charset="-127"/>
                    <a:cs typeface="Arial" panose="020B0604020202020204" pitchFamily="34" charset="0"/>
                  </a:rPr>
                  <a:t>2</a:t>
                </a:r>
                <a:endParaRPr kumimoji="0" lang="ko-KR" altLang="en-US" sz="7000" kern="0" dirty="0" err="1">
                  <a:solidFill>
                    <a:srgbClr val="000000">
                      <a:alpha val="95000"/>
                    </a:srgbClr>
                  </a:solidFill>
                  <a:latin typeface="Arial" panose="020B0604020202020204" pitchFamily="34" charset="0"/>
                  <a:ea typeface="굴림" charset="-127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8" name="직사각형 7"/>
            <p:cNvSpPr/>
            <p:nvPr/>
          </p:nvSpPr>
          <p:spPr>
            <a:xfrm>
              <a:off x="3625391" y="2497540"/>
              <a:ext cx="2880722" cy="179513"/>
            </a:xfrm>
            <a:prstGeom prst="rect">
              <a:avLst/>
            </a:prstGeom>
            <a:solidFill>
              <a:srgbClr val="3474AD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eaLnBrk="1" fontAlgn="auto" latin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 dirty="0">
                <a:solidFill>
                  <a:srgbClr val="FFFFFF"/>
                </a:solidFill>
                <a:latin typeface="Arial" panose="020B0604020202020204" pitchFamily="34" charset="0"/>
                <a:ea typeface="굴림"/>
                <a:cs typeface="Arial" panose="020B0604020202020204" pitchFamily="34" charset="0"/>
              </a:endParaRPr>
            </a:p>
          </p:txBody>
        </p:sp>
      </p:grpSp>
      <p:sp>
        <p:nvSpPr>
          <p:cNvPr id="12" name="직사각형 11"/>
          <p:cNvSpPr/>
          <p:nvPr/>
        </p:nvSpPr>
        <p:spPr>
          <a:xfrm>
            <a:off x="2628355" y="2708920"/>
            <a:ext cx="71437" cy="73025"/>
          </a:xfrm>
          <a:prstGeom prst="rect">
            <a:avLst/>
          </a:prstGeom>
          <a:solidFill>
            <a:srgbClr val="3474AD"/>
          </a:solidFill>
          <a:ln w="25400" cap="flat" cmpd="sng" algn="ctr">
            <a:noFill/>
            <a:prstDash val="solid"/>
          </a:ln>
          <a:effectLst/>
        </p:spPr>
        <p:txBody>
          <a:bodyPr lIns="91392" tIns="45696" rIns="91392" bIns="45696"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kern="0" dirty="0">
              <a:solidFill>
                <a:srgbClr val="FFFFFF"/>
              </a:solidFill>
              <a:latin typeface="굴림"/>
              <a:ea typeface="굴림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2628355" y="4293667"/>
            <a:ext cx="71437" cy="71437"/>
          </a:xfrm>
          <a:prstGeom prst="rect">
            <a:avLst/>
          </a:prstGeom>
          <a:solidFill>
            <a:srgbClr val="3474AD"/>
          </a:solidFill>
          <a:ln w="25400" cap="flat" cmpd="sng" algn="ctr">
            <a:noFill/>
            <a:prstDash val="solid"/>
          </a:ln>
          <a:effectLst/>
        </p:spPr>
        <p:txBody>
          <a:bodyPr lIns="91392" tIns="45696" rIns="91392" bIns="45696"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kern="0" dirty="0">
              <a:solidFill>
                <a:srgbClr val="FFFFFF"/>
              </a:solidFill>
              <a:latin typeface="굴림"/>
              <a:ea typeface="굴림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2736304" y="2492896"/>
            <a:ext cx="4572000" cy="38472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/>
            <a:r>
              <a:rPr lang="en-US" altLang="ko-KR" sz="2000" b="1" dirty="0">
                <a:latin typeface="+mn-ea"/>
              </a:rPr>
              <a:t>1. </a:t>
            </a:r>
            <a:r>
              <a:rPr lang="ko-KR" altLang="en-US" sz="2000" b="1" dirty="0">
                <a:latin typeface="+mn-ea"/>
              </a:rPr>
              <a:t>윤리행동 </a:t>
            </a:r>
            <a:endParaRPr lang="en-US" altLang="ko-KR" sz="2000" b="1" dirty="0">
              <a:latin typeface="+mn-ea"/>
            </a:endParaRPr>
          </a:p>
          <a:p>
            <a:pPr marL="342900" indent="-342900">
              <a:lnSpc>
                <a:spcPct val="150000"/>
              </a:lnSpc>
            </a:pPr>
            <a:r>
              <a:rPr lang="en-US" altLang="ko-KR" sz="2000" dirty="0">
                <a:latin typeface="+mn-ea"/>
              </a:rPr>
              <a:t>  </a:t>
            </a:r>
            <a:r>
              <a:rPr lang="en-US" altLang="ko-KR" sz="1900" dirty="0">
                <a:latin typeface="+mn-ea"/>
              </a:rPr>
              <a:t>1) </a:t>
            </a:r>
            <a:r>
              <a:rPr lang="ko-KR" altLang="en-US" sz="1900" dirty="0">
                <a:latin typeface="+mn-ea"/>
              </a:rPr>
              <a:t>윤리행동이란</a:t>
            </a:r>
            <a:r>
              <a:rPr lang="en-US" altLang="ko-KR" sz="1900" dirty="0">
                <a:latin typeface="+mn-ea"/>
              </a:rPr>
              <a:t>?</a:t>
            </a:r>
          </a:p>
          <a:p>
            <a:pPr marL="342900" indent="-342900">
              <a:lnSpc>
                <a:spcPct val="150000"/>
              </a:lnSpc>
            </a:pPr>
            <a:r>
              <a:rPr lang="en-US" altLang="ko-KR" sz="1900" dirty="0">
                <a:latin typeface="+mn-ea"/>
              </a:rPr>
              <a:t>  2) </a:t>
            </a:r>
            <a:r>
              <a:rPr lang="ko-KR" altLang="en-US" sz="1900" dirty="0">
                <a:latin typeface="+mn-ea"/>
              </a:rPr>
              <a:t>행동 키워드</a:t>
            </a:r>
            <a:endParaRPr lang="en-US" altLang="ko-KR" sz="1900" dirty="0">
              <a:latin typeface="+mn-ea"/>
            </a:endParaRPr>
          </a:p>
          <a:p>
            <a:pPr marL="342900" indent="-342900"/>
            <a:endParaRPr lang="en-US" altLang="ko-KR" sz="2000" dirty="0">
              <a:latin typeface="+mn-ea"/>
            </a:endParaRPr>
          </a:p>
          <a:p>
            <a:pPr marL="342900" indent="-342900">
              <a:lnSpc>
                <a:spcPct val="150000"/>
              </a:lnSpc>
            </a:pPr>
            <a:r>
              <a:rPr lang="en-US" altLang="ko-KR" sz="2000" b="1" dirty="0">
                <a:latin typeface="+mn-ea"/>
              </a:rPr>
              <a:t>2. </a:t>
            </a:r>
            <a:r>
              <a:rPr lang="ko-KR" altLang="en-US" sz="2000" b="1" dirty="0">
                <a:latin typeface="+mn-ea"/>
              </a:rPr>
              <a:t>행동 지침</a:t>
            </a:r>
            <a:endParaRPr lang="en-US" altLang="ko-KR" sz="2000" b="1" dirty="0">
              <a:latin typeface="+mn-ea"/>
            </a:endParaRPr>
          </a:p>
          <a:p>
            <a:pPr marL="342900" indent="-342900">
              <a:lnSpc>
                <a:spcPct val="150000"/>
              </a:lnSpc>
            </a:pPr>
            <a:r>
              <a:rPr lang="en-US" altLang="ko-KR" sz="1900" dirty="0">
                <a:latin typeface="+mn-ea"/>
              </a:rPr>
              <a:t>  1)</a:t>
            </a:r>
            <a:r>
              <a:rPr lang="ko-KR" altLang="en-US" sz="1900" dirty="0">
                <a:latin typeface="+mn-ea"/>
              </a:rPr>
              <a:t>투명하고 공정한 직무수행</a:t>
            </a:r>
            <a:endParaRPr lang="en-US" altLang="ko-KR" sz="1900" dirty="0">
              <a:latin typeface="+mn-ea"/>
            </a:endParaRPr>
          </a:p>
          <a:p>
            <a:pPr marL="342900" indent="-342900">
              <a:lnSpc>
                <a:spcPct val="150000"/>
              </a:lnSpc>
            </a:pPr>
            <a:r>
              <a:rPr lang="en-US" altLang="ko-KR" sz="1900" dirty="0">
                <a:latin typeface="+mn-ea"/>
              </a:rPr>
              <a:t>  2)</a:t>
            </a:r>
            <a:r>
              <a:rPr lang="ko-KR" altLang="en-US" sz="1900" dirty="0">
                <a:latin typeface="+mn-ea"/>
              </a:rPr>
              <a:t>거래처와의 관계유지</a:t>
            </a:r>
            <a:endParaRPr lang="en-US" altLang="ko-KR" sz="1900" dirty="0">
              <a:latin typeface="+mn-ea"/>
            </a:endParaRPr>
          </a:p>
          <a:p>
            <a:pPr marL="342900" indent="-342900">
              <a:lnSpc>
                <a:spcPct val="150000"/>
              </a:lnSpc>
            </a:pPr>
            <a:r>
              <a:rPr lang="en-US" altLang="ko-KR" sz="1900" dirty="0">
                <a:latin typeface="+mn-ea"/>
              </a:rPr>
              <a:t>  3)</a:t>
            </a:r>
            <a:r>
              <a:rPr lang="ko-KR" altLang="en-US" sz="1900" dirty="0">
                <a:latin typeface="+mn-ea"/>
              </a:rPr>
              <a:t>사익</a:t>
            </a:r>
            <a:r>
              <a:rPr lang="en-US" altLang="ko-KR" sz="1900" dirty="0">
                <a:latin typeface="+mn-ea"/>
              </a:rPr>
              <a:t>(</a:t>
            </a:r>
            <a:r>
              <a:rPr lang="ko-KR" altLang="en-US" sz="1900" dirty="0">
                <a:latin typeface="+mn-ea"/>
              </a:rPr>
              <a:t>私益</a:t>
            </a:r>
            <a:r>
              <a:rPr lang="en-US" altLang="ko-KR" sz="1900" dirty="0">
                <a:latin typeface="+mn-ea"/>
              </a:rPr>
              <a:t>) </a:t>
            </a:r>
            <a:r>
              <a:rPr lang="ko-KR" altLang="en-US" sz="1900" dirty="0">
                <a:latin typeface="+mn-ea"/>
              </a:rPr>
              <a:t>취득 금지</a:t>
            </a:r>
            <a:endParaRPr lang="en-US" altLang="ko-KR" sz="1900" dirty="0">
              <a:latin typeface="+mn-ea"/>
            </a:endParaRPr>
          </a:p>
          <a:p>
            <a:pPr marL="342900" indent="-342900">
              <a:lnSpc>
                <a:spcPct val="150000"/>
              </a:lnSpc>
            </a:pPr>
            <a:r>
              <a:rPr lang="en-US" altLang="ko-KR" sz="1900" dirty="0">
                <a:latin typeface="+mn-ea"/>
              </a:rPr>
              <a:t>  4)</a:t>
            </a:r>
            <a:r>
              <a:rPr lang="ko-KR" altLang="en-US" sz="1900" dirty="0">
                <a:latin typeface="+mn-ea"/>
              </a:rPr>
              <a:t>회사 정보 보호</a:t>
            </a:r>
            <a:endParaRPr lang="en-US" altLang="ko-KR" sz="1900" dirty="0">
              <a:latin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102"/>
          <p:cNvSpPr>
            <a:spLocks noChangeArrowheads="1"/>
          </p:cNvSpPr>
          <p:nvPr/>
        </p:nvSpPr>
        <p:spPr bwMode="auto">
          <a:xfrm>
            <a:off x="539552" y="1412776"/>
            <a:ext cx="7992888" cy="108012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l">
              <a:lnSpc>
                <a:spcPct val="120000"/>
              </a:lnSpc>
              <a:buFont typeface="Wingdings" pitchFamily="2" charset="2"/>
              <a:buNone/>
            </a:pPr>
            <a:r>
              <a:rPr kumimoji="0" lang="en-US" altLang="ko-KR" b="0" dirty="0">
                <a:latin typeface="+mn-ea"/>
              </a:rPr>
              <a:t>    </a:t>
            </a:r>
            <a:r>
              <a:rPr kumimoji="0" lang="ko-KR" altLang="en-US" dirty="0">
                <a:latin typeface="+mn-ea"/>
              </a:rPr>
              <a:t>고객</a:t>
            </a:r>
            <a:r>
              <a:rPr kumimoji="0" lang="en-US" altLang="ko-KR" dirty="0">
                <a:latin typeface="+mn-ea"/>
              </a:rPr>
              <a:t>, </a:t>
            </a:r>
            <a:r>
              <a:rPr kumimoji="0" lang="ko-KR" altLang="en-US" dirty="0">
                <a:latin typeface="+mn-ea"/>
              </a:rPr>
              <a:t>거래처</a:t>
            </a:r>
            <a:r>
              <a:rPr kumimoji="0" lang="en-US" altLang="ko-KR" dirty="0">
                <a:latin typeface="+mn-ea"/>
              </a:rPr>
              <a:t>, </a:t>
            </a:r>
            <a:r>
              <a:rPr kumimoji="0" lang="ko-KR" altLang="en-US" dirty="0">
                <a:latin typeface="+mn-ea"/>
              </a:rPr>
              <a:t>임직원 등 회사의 경영활동과 관련 있는 주체들이 공존공영</a:t>
            </a:r>
            <a:endParaRPr kumimoji="0" lang="en-US" altLang="ko-KR" dirty="0">
              <a:latin typeface="+mn-ea"/>
            </a:endParaRPr>
          </a:p>
          <a:p>
            <a:pPr algn="l">
              <a:lnSpc>
                <a:spcPct val="120000"/>
              </a:lnSpc>
              <a:buFont typeface="Wingdings" pitchFamily="2" charset="2"/>
              <a:buNone/>
            </a:pPr>
            <a:r>
              <a:rPr lang="en-US" altLang="ko-KR" dirty="0">
                <a:latin typeface="+mn-ea"/>
              </a:rPr>
              <a:t>   </a:t>
            </a:r>
            <a:r>
              <a:rPr kumimoji="0" lang="ko-KR" altLang="en-US" dirty="0">
                <a:latin typeface="+mn-ea"/>
              </a:rPr>
              <a:t> 하기 위하여 임직원들이 윤리적 판단에 따라 업무를 수행하는 것을 의미</a:t>
            </a:r>
            <a:r>
              <a:rPr kumimoji="0" lang="en-US" altLang="ko-KR" dirty="0">
                <a:latin typeface="+mn-ea"/>
              </a:rPr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23528" y="122090"/>
            <a:ext cx="8604448" cy="498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latinLnBrk="0" hangingPunct="0">
              <a:lnSpc>
                <a:spcPct val="110000"/>
              </a:lnSpc>
              <a:spcBef>
                <a:spcPct val="50000"/>
              </a:spcBef>
              <a:spcAft>
                <a:spcPct val="40000"/>
              </a:spcAft>
            </a:pPr>
            <a:r>
              <a:rPr lang="en-US" altLang="ko-K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1. </a:t>
            </a:r>
            <a:r>
              <a:rPr lang="ko-KR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윤리행동 </a:t>
            </a:r>
            <a:endParaRPr lang="en-US" altLang="ko-KR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  <p:sp>
        <p:nvSpPr>
          <p:cNvPr id="10" name="AutoShape 114"/>
          <p:cNvSpPr>
            <a:spLocks noChangeArrowheads="1"/>
          </p:cNvSpPr>
          <p:nvPr/>
        </p:nvSpPr>
        <p:spPr bwMode="auto">
          <a:xfrm>
            <a:off x="5041032" y="4869160"/>
            <a:ext cx="2555304" cy="1296144"/>
          </a:xfrm>
          <a:prstGeom prst="roundRect">
            <a:avLst>
              <a:gd name="adj" fmla="val 5912"/>
            </a:avLst>
          </a:prstGeom>
          <a:gradFill rotWithShape="0">
            <a:gsLst>
              <a:gs pos="0">
                <a:srgbClr val="FFADAD"/>
              </a:gs>
              <a:gs pos="100000">
                <a:srgbClr val="FEEEF3"/>
              </a:gs>
            </a:gsLst>
            <a:lin ang="5400000" scaled="1"/>
          </a:gradFill>
          <a:ln w="38100">
            <a:noFill/>
            <a:round/>
            <a:headEnd/>
            <a:tailEnd/>
          </a:ln>
        </p:spPr>
        <p:txBody>
          <a:bodyPr wrap="none" lIns="0" tIns="0" rIns="0" bIns="0" anchor="ctr"/>
          <a:lstStyle/>
          <a:p>
            <a:pPr algn="l">
              <a:lnSpc>
                <a:spcPct val="120000"/>
              </a:lnSpc>
              <a:buFont typeface="Wingdings" pitchFamily="2" charset="2"/>
              <a:buChar char="§"/>
            </a:pPr>
            <a:endParaRPr kumimoji="0" lang="ko-KR" altLang="ko-KR" sz="1600" b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1" name="AutoShape 115"/>
          <p:cNvSpPr>
            <a:spLocks noChangeArrowheads="1"/>
          </p:cNvSpPr>
          <p:nvPr/>
        </p:nvSpPr>
        <p:spPr bwMode="auto">
          <a:xfrm>
            <a:off x="5080123" y="5517232"/>
            <a:ext cx="2444204" cy="630942"/>
          </a:xfrm>
          <a:prstGeom prst="roundRect">
            <a:avLst>
              <a:gd name="adj" fmla="val 5912"/>
            </a:avLst>
          </a:prstGeom>
          <a:gradFill rotWithShape="0">
            <a:gsLst>
              <a:gs pos="0">
                <a:srgbClr val="FA90BD"/>
              </a:gs>
              <a:gs pos="100000">
                <a:srgbClr val="FCB4E4"/>
              </a:gs>
            </a:gsLst>
            <a:lin ang="5400000" scaled="1"/>
          </a:gradFill>
          <a:ln w="38100">
            <a:noFill/>
            <a:round/>
            <a:headEnd/>
            <a:tailEnd/>
          </a:ln>
        </p:spPr>
        <p:txBody>
          <a:bodyPr wrap="none" lIns="0" tIns="0" rIns="0" bIns="0" anchor="ctr"/>
          <a:lstStyle/>
          <a:p>
            <a:pPr algn="l">
              <a:lnSpc>
                <a:spcPct val="120000"/>
              </a:lnSpc>
              <a:buFont typeface="Wingdings" pitchFamily="2" charset="2"/>
              <a:buChar char="§"/>
            </a:pPr>
            <a:endParaRPr kumimoji="0" lang="ko-KR" altLang="ko-KR" sz="1600" b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2" name="AutoShape 112"/>
          <p:cNvSpPr>
            <a:spLocks noChangeArrowheads="1"/>
          </p:cNvSpPr>
          <p:nvPr/>
        </p:nvSpPr>
        <p:spPr bwMode="auto">
          <a:xfrm>
            <a:off x="1763688" y="4869160"/>
            <a:ext cx="2448272" cy="1296144"/>
          </a:xfrm>
          <a:prstGeom prst="roundRect">
            <a:avLst>
              <a:gd name="adj" fmla="val 5912"/>
            </a:avLst>
          </a:prstGeom>
          <a:gradFill rotWithShape="0">
            <a:gsLst>
              <a:gs pos="0">
                <a:srgbClr val="A0D28E"/>
              </a:gs>
              <a:gs pos="100000">
                <a:srgbClr val="DFF0DE"/>
              </a:gs>
            </a:gsLst>
            <a:lin ang="5400000" scaled="1"/>
          </a:gradFill>
          <a:ln w="38100">
            <a:noFill/>
            <a:round/>
            <a:headEnd/>
            <a:tailEnd/>
          </a:ln>
        </p:spPr>
        <p:txBody>
          <a:bodyPr wrap="none" lIns="0" tIns="0" rIns="0" bIns="0" anchor="ctr"/>
          <a:lstStyle/>
          <a:p>
            <a:pPr algn="l">
              <a:lnSpc>
                <a:spcPct val="120000"/>
              </a:lnSpc>
              <a:buFont typeface="Wingdings" pitchFamily="2" charset="2"/>
              <a:buChar char="§"/>
            </a:pPr>
            <a:endParaRPr kumimoji="0" lang="ko-KR" altLang="ko-KR" sz="1600" b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3" name="AutoShape 113"/>
          <p:cNvSpPr>
            <a:spLocks noChangeArrowheads="1"/>
          </p:cNvSpPr>
          <p:nvPr/>
        </p:nvSpPr>
        <p:spPr bwMode="auto">
          <a:xfrm>
            <a:off x="1763688" y="5593487"/>
            <a:ext cx="2376265" cy="571817"/>
          </a:xfrm>
          <a:prstGeom prst="roundRect">
            <a:avLst>
              <a:gd name="adj" fmla="val 5912"/>
            </a:avLst>
          </a:prstGeom>
          <a:gradFill rotWithShape="0">
            <a:gsLst>
              <a:gs pos="0">
                <a:srgbClr val="74B159"/>
              </a:gs>
              <a:gs pos="100000">
                <a:srgbClr val="97D19B"/>
              </a:gs>
            </a:gsLst>
            <a:lin ang="5400000" scaled="1"/>
          </a:gradFill>
          <a:ln w="38100">
            <a:noFill/>
            <a:round/>
            <a:headEnd/>
            <a:tailEnd/>
          </a:ln>
        </p:spPr>
        <p:txBody>
          <a:bodyPr wrap="none" lIns="0" tIns="0" rIns="0" bIns="0" anchor="ctr"/>
          <a:lstStyle/>
          <a:p>
            <a:pPr algn="l">
              <a:lnSpc>
                <a:spcPct val="120000"/>
              </a:lnSpc>
              <a:buFont typeface="Wingdings" pitchFamily="2" charset="2"/>
              <a:buChar char="§"/>
            </a:pPr>
            <a:endParaRPr kumimoji="0" lang="ko-KR" altLang="ko-KR" sz="1600" b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4" name="AutoShape 78"/>
          <p:cNvSpPr>
            <a:spLocks noChangeArrowheads="1"/>
          </p:cNvSpPr>
          <p:nvPr/>
        </p:nvSpPr>
        <p:spPr bwMode="auto">
          <a:xfrm>
            <a:off x="3275856" y="3429000"/>
            <a:ext cx="2736304" cy="1224136"/>
          </a:xfrm>
          <a:prstGeom prst="roundRect">
            <a:avLst>
              <a:gd name="adj" fmla="val 5912"/>
            </a:avLst>
          </a:prstGeom>
          <a:gradFill rotWithShape="0">
            <a:gsLst>
              <a:gs pos="0">
                <a:srgbClr val="99CCFF"/>
              </a:gs>
              <a:gs pos="100000">
                <a:srgbClr val="CCECFF"/>
              </a:gs>
            </a:gsLst>
            <a:lin ang="5400000" scaled="1"/>
          </a:gradFill>
          <a:ln w="38100">
            <a:noFill/>
            <a:round/>
            <a:headEnd/>
            <a:tailEnd/>
          </a:ln>
        </p:spPr>
        <p:txBody>
          <a:bodyPr wrap="none" lIns="0" tIns="0" rIns="0" bIns="0" anchor="ctr"/>
          <a:lstStyle/>
          <a:p>
            <a:pPr algn="l">
              <a:lnSpc>
                <a:spcPct val="120000"/>
              </a:lnSpc>
              <a:buFont typeface="Wingdings" pitchFamily="2" charset="2"/>
              <a:buChar char="§"/>
            </a:pPr>
            <a:endParaRPr kumimoji="0" lang="ko-KR" altLang="ko-KR" sz="1600" b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5" name="AutoShape 79"/>
          <p:cNvSpPr>
            <a:spLocks noChangeArrowheads="1"/>
          </p:cNvSpPr>
          <p:nvPr/>
        </p:nvSpPr>
        <p:spPr bwMode="auto">
          <a:xfrm>
            <a:off x="3275856" y="4149080"/>
            <a:ext cx="2664296" cy="549188"/>
          </a:xfrm>
          <a:prstGeom prst="roundRect">
            <a:avLst>
              <a:gd name="adj" fmla="val 5912"/>
            </a:avLst>
          </a:prstGeom>
          <a:gradFill rotWithShape="0">
            <a:gsLst>
              <a:gs pos="0">
                <a:srgbClr val="65B2FF"/>
              </a:gs>
              <a:gs pos="100000">
                <a:srgbClr val="8FD4FF"/>
              </a:gs>
            </a:gsLst>
            <a:lin ang="5400000" scaled="1"/>
          </a:gradFill>
          <a:ln w="38100">
            <a:noFill/>
            <a:round/>
            <a:headEnd/>
            <a:tailEnd/>
          </a:ln>
        </p:spPr>
        <p:txBody>
          <a:bodyPr wrap="none" lIns="0" tIns="0" rIns="0" bIns="0" anchor="ctr"/>
          <a:lstStyle/>
          <a:p>
            <a:pPr algn="l">
              <a:lnSpc>
                <a:spcPct val="120000"/>
              </a:lnSpc>
              <a:buFont typeface="Wingdings" pitchFamily="2" charset="2"/>
              <a:buChar char="§"/>
            </a:pPr>
            <a:endParaRPr kumimoji="0" lang="ko-KR" altLang="ko-KR" sz="1600" b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6" name="Rectangle 80"/>
          <p:cNvSpPr>
            <a:spLocks noChangeArrowheads="1"/>
          </p:cNvSpPr>
          <p:nvPr/>
        </p:nvSpPr>
        <p:spPr bwMode="auto">
          <a:xfrm>
            <a:off x="3332028" y="4253053"/>
            <a:ext cx="261733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  <a:buFont typeface="Wingdings" pitchFamily="2" charset="2"/>
              <a:buNone/>
            </a:pPr>
            <a:r>
              <a:rPr lang="ko-KR" altLang="en-US" sz="1400" dirty="0"/>
              <a:t>법규정 및 회사규정에 맞는가</a:t>
            </a:r>
            <a:r>
              <a:rPr lang="en-US" altLang="ko-KR" sz="1400" dirty="0"/>
              <a:t>?</a:t>
            </a:r>
            <a:endParaRPr kumimoji="0" lang="en-US" altLang="ko-KR" sz="1600" b="0" dirty="0">
              <a:solidFill>
                <a:schemeClr val="accent2"/>
              </a:solidFill>
            </a:endParaRPr>
          </a:p>
        </p:txBody>
      </p:sp>
      <p:sp>
        <p:nvSpPr>
          <p:cNvPr id="17" name="Rectangle 88"/>
          <p:cNvSpPr>
            <a:spLocks noChangeArrowheads="1"/>
          </p:cNvSpPr>
          <p:nvPr/>
        </p:nvSpPr>
        <p:spPr bwMode="auto">
          <a:xfrm>
            <a:off x="1835696" y="5682734"/>
            <a:ext cx="218234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  <a:buFont typeface="Wingdings" pitchFamily="2" charset="2"/>
              <a:buNone/>
            </a:pPr>
            <a:r>
              <a:rPr lang="ko-KR" altLang="en-US" sz="1400" dirty="0"/>
              <a:t>투명하게 수행되었는가</a:t>
            </a:r>
            <a:r>
              <a:rPr lang="en-US" altLang="ko-KR" sz="1400" dirty="0"/>
              <a:t>?</a:t>
            </a:r>
            <a:r>
              <a:rPr kumimoji="0" lang="en-US" altLang="ko-KR" sz="1600" b="0" dirty="0">
                <a:solidFill>
                  <a:schemeClr val="accent2"/>
                </a:solidFill>
                <a:latin typeface="HY견고딕" pitchFamily="18" charset="-127"/>
                <a:ea typeface="HY견고딕" pitchFamily="18" charset="-127"/>
              </a:rPr>
              <a:t>  </a:t>
            </a:r>
          </a:p>
        </p:txBody>
      </p:sp>
      <p:sp>
        <p:nvSpPr>
          <p:cNvPr id="18" name="Rectangle 96"/>
          <p:cNvSpPr>
            <a:spLocks noChangeArrowheads="1"/>
          </p:cNvSpPr>
          <p:nvPr/>
        </p:nvSpPr>
        <p:spPr bwMode="auto">
          <a:xfrm>
            <a:off x="5076056" y="5534362"/>
            <a:ext cx="2444204" cy="630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Font typeface="Wingdings" pitchFamily="2" charset="2"/>
              <a:buNone/>
            </a:pPr>
            <a:r>
              <a:rPr lang="ko-KR" altLang="en-US" sz="1400" dirty="0" err="1"/>
              <a:t>상식적ㆍ합리적으로</a:t>
            </a:r>
            <a:r>
              <a:rPr lang="ko-KR" altLang="en-US" sz="1400" dirty="0"/>
              <a:t> </a:t>
            </a:r>
          </a:p>
          <a:p>
            <a:pPr>
              <a:spcBef>
                <a:spcPct val="50000"/>
              </a:spcBef>
              <a:buFont typeface="Wingdings" pitchFamily="2" charset="2"/>
              <a:buNone/>
            </a:pPr>
            <a:r>
              <a:rPr lang="ko-KR" altLang="en-US" sz="1400" dirty="0"/>
              <a:t>추진되었는가</a:t>
            </a:r>
            <a:r>
              <a:rPr lang="en-US" altLang="ko-KR" sz="1400" dirty="0"/>
              <a:t>?</a:t>
            </a:r>
          </a:p>
        </p:txBody>
      </p:sp>
      <p:sp>
        <p:nvSpPr>
          <p:cNvPr id="19" name="Text Box 131"/>
          <p:cNvSpPr txBox="1">
            <a:spLocks noChangeArrowheads="1"/>
          </p:cNvSpPr>
          <p:nvPr/>
        </p:nvSpPr>
        <p:spPr bwMode="auto">
          <a:xfrm>
            <a:off x="3919596" y="3676962"/>
            <a:ext cx="173252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합  법  성</a:t>
            </a:r>
          </a:p>
        </p:txBody>
      </p:sp>
      <p:sp>
        <p:nvSpPr>
          <p:cNvPr id="20" name="Text Box 132"/>
          <p:cNvSpPr txBox="1">
            <a:spLocks noChangeArrowheads="1"/>
          </p:cNvSpPr>
          <p:nvPr/>
        </p:nvSpPr>
        <p:spPr bwMode="auto">
          <a:xfrm>
            <a:off x="2339752" y="4990236"/>
            <a:ext cx="151085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투  명  성</a:t>
            </a:r>
          </a:p>
        </p:txBody>
      </p:sp>
      <p:sp>
        <p:nvSpPr>
          <p:cNvPr id="21" name="Text Box 133"/>
          <p:cNvSpPr txBox="1">
            <a:spLocks noChangeArrowheads="1"/>
          </p:cNvSpPr>
          <p:nvPr/>
        </p:nvSpPr>
        <p:spPr bwMode="auto">
          <a:xfrm>
            <a:off x="5665300" y="4968858"/>
            <a:ext cx="178702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합  리  성</a:t>
            </a:r>
          </a:p>
        </p:txBody>
      </p:sp>
      <p:sp>
        <p:nvSpPr>
          <p:cNvPr id="24" name="직사각형 23"/>
          <p:cNvSpPr/>
          <p:nvPr/>
        </p:nvSpPr>
        <p:spPr>
          <a:xfrm>
            <a:off x="467544" y="836712"/>
            <a:ext cx="2376264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b="1" dirty="0">
                <a:solidFill>
                  <a:schemeClr val="tx1"/>
                </a:solidFill>
                <a:latin typeface="+mn-ea"/>
              </a:rPr>
              <a:t>1)</a:t>
            </a:r>
            <a:r>
              <a:rPr lang="ko-KR" altLang="en-US" b="1" dirty="0">
                <a:solidFill>
                  <a:schemeClr val="tx1"/>
                </a:solidFill>
                <a:latin typeface="+mn-ea"/>
              </a:rPr>
              <a:t>윤리행동이란</a:t>
            </a:r>
            <a:r>
              <a:rPr lang="en-US" altLang="ko-KR" b="1" dirty="0">
                <a:solidFill>
                  <a:schemeClr val="tx1"/>
                </a:solidFill>
                <a:latin typeface="+mn-ea"/>
              </a:rPr>
              <a:t>?</a:t>
            </a:r>
          </a:p>
        </p:txBody>
      </p:sp>
      <p:sp>
        <p:nvSpPr>
          <p:cNvPr id="25" name="직사각형 24"/>
          <p:cNvSpPr/>
          <p:nvPr/>
        </p:nvSpPr>
        <p:spPr>
          <a:xfrm>
            <a:off x="539552" y="3140968"/>
            <a:ext cx="2376264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b="1" dirty="0">
                <a:solidFill>
                  <a:schemeClr val="tx1"/>
                </a:solidFill>
                <a:latin typeface="+mn-ea"/>
              </a:rPr>
              <a:t>2)</a:t>
            </a:r>
            <a:r>
              <a:rPr lang="ko-KR" altLang="en-US" b="1" dirty="0">
                <a:solidFill>
                  <a:schemeClr val="tx1"/>
                </a:solidFill>
                <a:latin typeface="+mn-ea"/>
              </a:rPr>
              <a:t>행동 키워드</a:t>
            </a:r>
            <a:endParaRPr lang="en-US" altLang="ko-KR" b="1" dirty="0">
              <a:solidFill>
                <a:schemeClr val="tx1"/>
              </a:solidFill>
              <a:latin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23528" y="116632"/>
            <a:ext cx="8604448" cy="498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latinLnBrk="0" hangingPunct="0">
              <a:lnSpc>
                <a:spcPct val="110000"/>
              </a:lnSpc>
              <a:spcBef>
                <a:spcPct val="50000"/>
              </a:spcBef>
              <a:spcAft>
                <a:spcPct val="40000"/>
              </a:spcAft>
            </a:pPr>
            <a:r>
              <a:rPr lang="en-US" altLang="ko-K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2. </a:t>
            </a:r>
            <a:r>
              <a:rPr lang="ko-KR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윤리행동 지침 </a:t>
            </a:r>
            <a:endParaRPr lang="en-US" altLang="ko-KR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  <p:graphicFrame>
        <p:nvGraphicFramePr>
          <p:cNvPr id="9" name="다이어그램 8"/>
          <p:cNvGraphicFramePr/>
          <p:nvPr/>
        </p:nvGraphicFramePr>
        <p:xfrm>
          <a:off x="1691680" y="2492896"/>
          <a:ext cx="5544616" cy="3600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" name="Oval 6"/>
          <p:cNvSpPr>
            <a:spLocks noChangeArrowheads="1"/>
          </p:cNvSpPr>
          <p:nvPr/>
        </p:nvSpPr>
        <p:spPr bwMode="auto">
          <a:xfrm>
            <a:off x="2699792" y="908720"/>
            <a:ext cx="3024336" cy="1440160"/>
          </a:xfrm>
          <a:prstGeom prst="ellipse">
            <a:avLst/>
          </a:prstGeom>
          <a:noFill/>
          <a:ln w="28575">
            <a:solidFill>
              <a:srgbClr val="0099CC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 sz="1600"/>
          </a:p>
        </p:txBody>
      </p:sp>
      <p:sp>
        <p:nvSpPr>
          <p:cNvPr id="12" name="Oval 7"/>
          <p:cNvSpPr>
            <a:spLocks noChangeArrowheads="1"/>
          </p:cNvSpPr>
          <p:nvPr/>
        </p:nvSpPr>
        <p:spPr bwMode="auto">
          <a:xfrm>
            <a:off x="2771800" y="764704"/>
            <a:ext cx="2894011" cy="1440160"/>
          </a:xfrm>
          <a:prstGeom prst="ellipse">
            <a:avLst/>
          </a:prstGeom>
          <a:solidFill>
            <a:srgbClr val="0099CC"/>
          </a:solidFill>
          <a:ln w="317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ko-KR" altLang="en-US" sz="2800" b="1" dirty="0">
                <a:solidFill>
                  <a:srgbClr val="FFFF99"/>
                </a:solidFill>
                <a:latin typeface="HY헤드라인M" pitchFamily="18" charset="-127"/>
                <a:ea typeface="HY헤드라인M" pitchFamily="18" charset="-127"/>
              </a:rPr>
              <a:t>임직원</a:t>
            </a:r>
          </a:p>
          <a:p>
            <a:pPr algn="ctr"/>
            <a:r>
              <a:rPr lang="ko-KR" altLang="en-US" sz="2800" b="1" dirty="0">
                <a:solidFill>
                  <a:srgbClr val="FFFF99"/>
                </a:solidFill>
                <a:latin typeface="HY헤드라인M" pitchFamily="18" charset="-127"/>
                <a:ea typeface="HY헤드라인M" pitchFamily="18" charset="-127"/>
              </a:rPr>
              <a:t>윤리행동 지침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Text Box 3"/>
          <p:cNvSpPr txBox="1">
            <a:spLocks noChangeArrowheads="1"/>
          </p:cNvSpPr>
          <p:nvPr/>
        </p:nvSpPr>
        <p:spPr bwMode="auto">
          <a:xfrm>
            <a:off x="395536" y="116632"/>
            <a:ext cx="3886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 eaLnBrk="1" latinLnBrk="1" hangingPunct="1">
              <a:lnSpc>
                <a:spcPct val="100000"/>
              </a:lnSpc>
              <a:buClrTx/>
              <a:buFontTx/>
              <a:buNone/>
            </a:pPr>
            <a:r>
              <a:rPr kumimoji="1" lang="en-US" altLang="ko-KR" sz="2000" b="1" dirty="0"/>
              <a:t>1) </a:t>
            </a:r>
            <a:r>
              <a:rPr kumimoji="1" lang="ko-KR" altLang="en-US" sz="2000" b="1" dirty="0"/>
              <a:t>투명하고 공정한 직무수행</a:t>
            </a:r>
          </a:p>
        </p:txBody>
      </p:sp>
      <p:sp>
        <p:nvSpPr>
          <p:cNvPr id="9220" name="Rectangle 4"/>
          <p:cNvSpPr>
            <a:spLocks noChangeArrowheads="1"/>
          </p:cNvSpPr>
          <p:nvPr/>
        </p:nvSpPr>
        <p:spPr bwMode="auto">
          <a:xfrm>
            <a:off x="395536" y="908720"/>
            <a:ext cx="8352928" cy="834281"/>
          </a:xfrm>
          <a:prstGeom prst="rect">
            <a:avLst/>
          </a:prstGeom>
          <a:gradFill rotWithShape="0">
            <a:gsLst>
              <a:gs pos="0">
                <a:srgbClr val="CCECFF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457200" lvl="0" indent="-457200">
              <a:spcBef>
                <a:spcPct val="0"/>
              </a:spcBef>
            </a:pPr>
            <a:r>
              <a:rPr kumimoji="1" lang="en-US" altLang="ko-KR" sz="1600" b="1" dirty="0">
                <a:solidFill>
                  <a:schemeClr val="tx1"/>
                </a:solidFill>
                <a:latin typeface="+mn-ea"/>
              </a:rPr>
              <a:t> </a:t>
            </a:r>
            <a:r>
              <a:rPr lang="en-US" altLang="ko-KR" sz="1600" b="1" dirty="0">
                <a:latin typeface="+mn-ea"/>
              </a:rPr>
              <a:t>Ⅰ.</a:t>
            </a:r>
            <a:r>
              <a:rPr kumimoji="1" lang="en-US" altLang="ko-KR" sz="1600" b="1" dirty="0">
                <a:solidFill>
                  <a:schemeClr val="tx1"/>
                </a:solidFill>
                <a:latin typeface="+mn-ea"/>
              </a:rPr>
              <a:t> </a:t>
            </a:r>
            <a:r>
              <a:rPr kumimoji="1" lang="ko-KR" altLang="en-US" sz="1600" b="1" dirty="0">
                <a:solidFill>
                  <a:schemeClr val="tx1"/>
                </a:solidFill>
                <a:latin typeface="+mn-ea"/>
              </a:rPr>
              <a:t>대내외 모든 고객에 대해 차별 없이 동등하게 대우하고</a:t>
            </a:r>
            <a:r>
              <a:rPr kumimoji="1" lang="en-US" altLang="ko-KR" sz="1600" b="1" dirty="0">
                <a:solidFill>
                  <a:schemeClr val="tx1"/>
                </a:solidFill>
                <a:latin typeface="+mn-ea"/>
              </a:rPr>
              <a:t>, </a:t>
            </a:r>
            <a:r>
              <a:rPr kumimoji="1" lang="ko-KR" altLang="en-US" sz="1600" b="1" dirty="0">
                <a:solidFill>
                  <a:schemeClr val="tx1"/>
                </a:solidFill>
                <a:latin typeface="+mn-ea"/>
              </a:rPr>
              <a:t>명확하고 투명하게 직무를 </a:t>
            </a:r>
            <a:endParaRPr kumimoji="1" lang="en-US" altLang="ko-KR" sz="1600" b="1" dirty="0">
              <a:solidFill>
                <a:schemeClr val="tx1"/>
              </a:solidFill>
              <a:latin typeface="+mn-ea"/>
            </a:endParaRPr>
          </a:p>
          <a:p>
            <a:pPr marL="457200" lvl="0" indent="-457200">
              <a:spcBef>
                <a:spcPct val="0"/>
              </a:spcBef>
            </a:pPr>
            <a:r>
              <a:rPr kumimoji="1" lang="en-US" altLang="ko-KR" sz="1600" b="1" dirty="0">
                <a:latin typeface="+mn-ea"/>
              </a:rPr>
              <a:t>     </a:t>
            </a:r>
            <a:r>
              <a:rPr kumimoji="1" lang="ko-KR" altLang="en-US" sz="1600" b="1" dirty="0">
                <a:solidFill>
                  <a:schemeClr val="tx1"/>
                </a:solidFill>
                <a:latin typeface="+mn-ea"/>
              </a:rPr>
              <a:t>수행한다</a:t>
            </a:r>
            <a:r>
              <a:rPr kumimoji="1" lang="en-US" altLang="ko-KR" sz="1600" b="1" dirty="0">
                <a:solidFill>
                  <a:schemeClr val="tx1"/>
                </a:solidFill>
                <a:latin typeface="+mn-ea"/>
              </a:rPr>
              <a:t>.</a:t>
            </a:r>
          </a:p>
        </p:txBody>
      </p:sp>
      <p:sp>
        <p:nvSpPr>
          <p:cNvPr id="9221" name="Text Box 5"/>
          <p:cNvSpPr txBox="1">
            <a:spLocks noChangeArrowheads="1"/>
          </p:cNvSpPr>
          <p:nvPr/>
        </p:nvSpPr>
        <p:spPr bwMode="auto">
          <a:xfrm>
            <a:off x="467544" y="2748984"/>
            <a:ext cx="8352928" cy="341632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l" eaLnBrk="1" latinLnBrk="1" hangingPunct="1">
              <a:lnSpc>
                <a:spcPct val="150000"/>
              </a:lnSpc>
              <a:buClrTx/>
            </a:pPr>
            <a:r>
              <a:rPr kumimoji="1" lang="ko-KR" altLang="en-US" sz="1600" dirty="0">
                <a:latin typeface="+mn-ea"/>
              </a:rPr>
              <a:t>▶</a:t>
            </a:r>
            <a:r>
              <a:rPr kumimoji="1" lang="en-US" altLang="ko-KR" sz="1600" dirty="0">
                <a:solidFill>
                  <a:schemeClr val="tx1"/>
                </a:solidFill>
                <a:latin typeface="+mn-ea"/>
              </a:rPr>
              <a:t> </a:t>
            </a:r>
            <a:r>
              <a:rPr kumimoji="1" lang="ko-KR" altLang="en-US" sz="1600" dirty="0">
                <a:solidFill>
                  <a:schemeClr val="tx1"/>
                </a:solidFill>
                <a:latin typeface="+mn-ea"/>
              </a:rPr>
              <a:t>자신이 수행하는 직무가 자신</a:t>
            </a:r>
            <a:r>
              <a:rPr kumimoji="1" lang="en-US" altLang="ko-KR" sz="1600" dirty="0">
                <a:solidFill>
                  <a:schemeClr val="tx1"/>
                </a:solidFill>
                <a:latin typeface="+mn-ea"/>
              </a:rPr>
              <a:t>(</a:t>
            </a:r>
            <a:r>
              <a:rPr kumimoji="1" lang="ko-KR" altLang="en-US" sz="1600" dirty="0">
                <a:solidFill>
                  <a:schemeClr val="tx1"/>
                </a:solidFill>
                <a:latin typeface="+mn-ea"/>
              </a:rPr>
              <a:t>또는 친인척</a:t>
            </a:r>
            <a:r>
              <a:rPr kumimoji="1" lang="en-US" altLang="ko-KR" sz="1600" dirty="0">
                <a:solidFill>
                  <a:schemeClr val="tx1"/>
                </a:solidFill>
                <a:latin typeface="+mn-ea"/>
              </a:rPr>
              <a:t>)</a:t>
            </a:r>
            <a:r>
              <a:rPr kumimoji="1" lang="ko-KR" altLang="en-US" sz="1600" dirty="0">
                <a:solidFill>
                  <a:schemeClr val="tx1"/>
                </a:solidFill>
                <a:latin typeface="+mn-ea"/>
              </a:rPr>
              <a:t>의 이해와 관련되어 공정한 직무수행이</a:t>
            </a:r>
          </a:p>
          <a:p>
            <a:pPr algn="l" eaLnBrk="1" latinLnBrk="1" hangingPunct="1">
              <a:lnSpc>
                <a:spcPct val="150000"/>
              </a:lnSpc>
              <a:buClrTx/>
              <a:buFontTx/>
              <a:buNone/>
            </a:pPr>
            <a:r>
              <a:rPr kumimoji="1" lang="ko-KR" altLang="en-US" sz="1600" dirty="0">
                <a:solidFill>
                  <a:schemeClr val="tx1"/>
                </a:solidFill>
                <a:latin typeface="+mn-ea"/>
              </a:rPr>
              <a:t>   어렵다고 판단될 경우</a:t>
            </a:r>
            <a:r>
              <a:rPr kumimoji="1" lang="en-US" altLang="ko-KR" sz="1600" dirty="0">
                <a:solidFill>
                  <a:schemeClr val="tx1"/>
                </a:solidFill>
                <a:latin typeface="+mn-ea"/>
              </a:rPr>
              <a:t>, </a:t>
            </a:r>
            <a:r>
              <a:rPr kumimoji="1" lang="ko-KR" altLang="en-US" sz="1600" dirty="0">
                <a:solidFill>
                  <a:schemeClr val="tx1"/>
                </a:solidFill>
                <a:latin typeface="+mn-ea"/>
              </a:rPr>
              <a:t>당해 직무에 대한 회피여부에 대해 상급자 또는 고충처리위원에</a:t>
            </a:r>
            <a:endParaRPr kumimoji="1" lang="en-US" altLang="ko-KR" sz="1600" dirty="0">
              <a:solidFill>
                <a:schemeClr val="tx1"/>
              </a:solidFill>
              <a:latin typeface="+mn-ea"/>
            </a:endParaRPr>
          </a:p>
          <a:p>
            <a:pPr algn="l" eaLnBrk="1" latinLnBrk="1" hangingPunct="1">
              <a:lnSpc>
                <a:spcPct val="150000"/>
              </a:lnSpc>
              <a:buClrTx/>
              <a:buFontTx/>
              <a:buNone/>
            </a:pPr>
            <a:r>
              <a:rPr kumimoji="1" lang="en-US" altLang="ko-KR" sz="1600" dirty="0">
                <a:latin typeface="+mn-ea"/>
              </a:rPr>
              <a:t> </a:t>
            </a:r>
            <a:r>
              <a:rPr kumimoji="1" lang="ko-KR" altLang="en-US" sz="1600" dirty="0">
                <a:solidFill>
                  <a:schemeClr val="tx1"/>
                </a:solidFill>
                <a:latin typeface="+mn-ea"/>
              </a:rPr>
              <a:t>  상담 후 처리하여야 합니다</a:t>
            </a:r>
            <a:r>
              <a:rPr kumimoji="1" lang="en-US" altLang="ko-KR" sz="1600" dirty="0">
                <a:solidFill>
                  <a:schemeClr val="tx1"/>
                </a:solidFill>
                <a:latin typeface="+mn-ea"/>
              </a:rPr>
              <a:t>.</a:t>
            </a:r>
          </a:p>
          <a:p>
            <a:pPr>
              <a:lnSpc>
                <a:spcPct val="150000"/>
              </a:lnSpc>
            </a:pPr>
            <a:r>
              <a:rPr kumimoji="1" lang="ko-KR" altLang="en-US" sz="1600" dirty="0">
                <a:latin typeface="+mn-ea"/>
              </a:rPr>
              <a:t>▶</a:t>
            </a:r>
            <a:r>
              <a:rPr kumimoji="1" lang="en-US" altLang="ko-KR" sz="1600" dirty="0">
                <a:solidFill>
                  <a:schemeClr val="tx1"/>
                </a:solidFill>
                <a:latin typeface="+mn-ea"/>
              </a:rPr>
              <a:t> </a:t>
            </a:r>
            <a:r>
              <a:rPr kumimoji="1" lang="ko-KR" altLang="en-US" sz="1600" dirty="0">
                <a:solidFill>
                  <a:schemeClr val="tx1"/>
                </a:solidFill>
                <a:latin typeface="+mn-ea"/>
              </a:rPr>
              <a:t>직무를 수행함에 있어서 지연</a:t>
            </a:r>
            <a:r>
              <a:rPr kumimoji="1" lang="en-US" altLang="ko-KR" sz="1600" dirty="0">
                <a:solidFill>
                  <a:schemeClr val="tx1"/>
                </a:solidFill>
                <a:latin typeface="+mn-ea"/>
              </a:rPr>
              <a:t>, </a:t>
            </a:r>
            <a:r>
              <a:rPr kumimoji="1" lang="ko-KR" altLang="en-US" sz="1600" dirty="0">
                <a:solidFill>
                  <a:schemeClr val="tx1"/>
                </a:solidFill>
                <a:latin typeface="+mn-ea"/>
              </a:rPr>
              <a:t>혈연</a:t>
            </a:r>
            <a:r>
              <a:rPr kumimoji="1" lang="en-US" altLang="ko-KR" sz="1600" dirty="0">
                <a:solidFill>
                  <a:schemeClr val="tx1"/>
                </a:solidFill>
                <a:latin typeface="+mn-ea"/>
              </a:rPr>
              <a:t>, </a:t>
            </a:r>
            <a:r>
              <a:rPr kumimoji="1" lang="ko-KR" altLang="en-US" sz="1600" dirty="0">
                <a:solidFill>
                  <a:schemeClr val="tx1"/>
                </a:solidFill>
                <a:latin typeface="+mn-ea"/>
              </a:rPr>
              <a:t>학연 등을 이유로 특정인에게 특혜를 주어서는</a:t>
            </a:r>
          </a:p>
          <a:p>
            <a:pPr algn="l" eaLnBrk="1" latinLnBrk="1" hangingPunct="1">
              <a:lnSpc>
                <a:spcPct val="150000"/>
              </a:lnSpc>
              <a:buClrTx/>
              <a:buFontTx/>
              <a:buNone/>
            </a:pPr>
            <a:r>
              <a:rPr kumimoji="1" lang="ko-KR" altLang="en-US" sz="1600" dirty="0">
                <a:solidFill>
                  <a:schemeClr val="tx1"/>
                </a:solidFill>
                <a:latin typeface="+mn-ea"/>
              </a:rPr>
              <a:t>   안됩니다</a:t>
            </a:r>
            <a:r>
              <a:rPr kumimoji="1" lang="en-US" altLang="ko-KR" sz="1600" dirty="0">
                <a:solidFill>
                  <a:schemeClr val="tx1"/>
                </a:solidFill>
                <a:latin typeface="+mn-ea"/>
              </a:rPr>
              <a:t>.</a:t>
            </a:r>
          </a:p>
          <a:p>
            <a:pPr>
              <a:lnSpc>
                <a:spcPct val="150000"/>
              </a:lnSpc>
            </a:pPr>
            <a:r>
              <a:rPr kumimoji="1" lang="ko-KR" altLang="en-US" sz="1600" dirty="0">
                <a:latin typeface="+mn-ea"/>
              </a:rPr>
              <a:t>▶</a:t>
            </a:r>
            <a:r>
              <a:rPr kumimoji="1" lang="en-US" altLang="ko-KR" sz="1600" dirty="0">
                <a:solidFill>
                  <a:schemeClr val="tx1"/>
                </a:solidFill>
                <a:latin typeface="+mn-ea"/>
              </a:rPr>
              <a:t> </a:t>
            </a:r>
            <a:r>
              <a:rPr kumimoji="1" lang="ko-KR" altLang="en-US" sz="1600" dirty="0">
                <a:solidFill>
                  <a:schemeClr val="tx1"/>
                </a:solidFill>
                <a:latin typeface="+mn-ea"/>
              </a:rPr>
              <a:t>모든 의사결정과 관련한 정보는 자료 또는 데이터화 하여 보존연한까지 기록 보존    </a:t>
            </a:r>
            <a:endParaRPr kumimoji="1" lang="en-US" altLang="ko-KR" sz="1600" dirty="0">
              <a:solidFill>
                <a:schemeClr val="tx1"/>
              </a:solidFill>
              <a:latin typeface="+mn-ea"/>
            </a:endParaRPr>
          </a:p>
          <a:p>
            <a:pPr algn="l" eaLnBrk="1" latinLnBrk="1" hangingPunct="1">
              <a:lnSpc>
                <a:spcPct val="150000"/>
              </a:lnSpc>
              <a:buClrTx/>
            </a:pPr>
            <a:r>
              <a:rPr kumimoji="1" lang="en-US" altLang="ko-KR" sz="1600" dirty="0">
                <a:latin typeface="+mn-ea"/>
              </a:rPr>
              <a:t>   </a:t>
            </a:r>
            <a:r>
              <a:rPr kumimoji="1" lang="ko-KR" altLang="en-US" sz="1600" dirty="0">
                <a:solidFill>
                  <a:schemeClr val="tx1"/>
                </a:solidFill>
                <a:latin typeface="+mn-ea"/>
              </a:rPr>
              <a:t>하여야 하며</a:t>
            </a:r>
            <a:r>
              <a:rPr kumimoji="1" lang="en-US" altLang="ko-KR" sz="1600" dirty="0">
                <a:solidFill>
                  <a:schemeClr val="tx1"/>
                </a:solidFill>
                <a:latin typeface="+mn-ea"/>
              </a:rPr>
              <a:t>, </a:t>
            </a:r>
            <a:r>
              <a:rPr kumimoji="1" lang="ko-KR" altLang="en-US" sz="1600" dirty="0">
                <a:solidFill>
                  <a:schemeClr val="tx1"/>
                </a:solidFill>
                <a:latin typeface="+mn-ea"/>
              </a:rPr>
              <a:t>무단으로 멸실 </a:t>
            </a:r>
            <a:r>
              <a:rPr kumimoji="1" lang="en-US" altLang="ko-KR" sz="1600" dirty="0">
                <a:solidFill>
                  <a:schemeClr val="tx1"/>
                </a:solidFill>
                <a:latin typeface="+mn-ea"/>
              </a:rPr>
              <a:t>· </a:t>
            </a:r>
            <a:r>
              <a:rPr kumimoji="1" lang="ko-KR" altLang="en-US" sz="1600" dirty="0">
                <a:solidFill>
                  <a:schemeClr val="tx1"/>
                </a:solidFill>
                <a:latin typeface="+mn-ea"/>
              </a:rPr>
              <a:t>훼손 </a:t>
            </a:r>
            <a:r>
              <a:rPr kumimoji="1" lang="en-US" altLang="ko-KR" sz="1600" dirty="0">
                <a:solidFill>
                  <a:schemeClr val="tx1"/>
                </a:solidFill>
                <a:latin typeface="+mn-ea"/>
              </a:rPr>
              <a:t>· </a:t>
            </a:r>
            <a:r>
              <a:rPr kumimoji="1" lang="ko-KR" altLang="en-US" sz="1600" dirty="0">
                <a:solidFill>
                  <a:schemeClr val="tx1"/>
                </a:solidFill>
                <a:latin typeface="+mn-ea"/>
              </a:rPr>
              <a:t>은닉해서는 안됩니다</a:t>
            </a:r>
            <a:r>
              <a:rPr kumimoji="1" lang="en-US" altLang="ko-KR" sz="1600" dirty="0">
                <a:solidFill>
                  <a:schemeClr val="tx1"/>
                </a:solidFill>
                <a:latin typeface="+mn-ea"/>
              </a:rPr>
              <a:t>.</a:t>
            </a:r>
          </a:p>
          <a:p>
            <a:pPr>
              <a:lnSpc>
                <a:spcPct val="150000"/>
              </a:lnSpc>
            </a:pPr>
            <a:r>
              <a:rPr kumimoji="1" lang="ko-KR" altLang="en-US" sz="1600" dirty="0">
                <a:latin typeface="+mn-ea"/>
              </a:rPr>
              <a:t>▶ </a:t>
            </a:r>
            <a:r>
              <a:rPr kumimoji="1" lang="ko-KR" altLang="en-US" sz="1600" dirty="0">
                <a:solidFill>
                  <a:schemeClr val="tx1"/>
                </a:solidFill>
                <a:latin typeface="+mn-ea"/>
              </a:rPr>
              <a:t>의사결정 관련 문서에는</a:t>
            </a:r>
            <a:r>
              <a:rPr kumimoji="1" lang="en-US" altLang="ko-KR" sz="1600" dirty="0">
                <a:solidFill>
                  <a:schemeClr val="tx1"/>
                </a:solidFill>
                <a:latin typeface="+mn-ea"/>
              </a:rPr>
              <a:t>, </a:t>
            </a:r>
            <a:r>
              <a:rPr kumimoji="1" lang="ko-KR" altLang="en-US" sz="1600" dirty="0">
                <a:solidFill>
                  <a:schemeClr val="tx1"/>
                </a:solidFill>
                <a:latin typeface="+mn-ea"/>
              </a:rPr>
              <a:t>애매모호한 용어를 사용해서는 안되며 전결규정과 관련</a:t>
            </a:r>
            <a:endParaRPr kumimoji="1" lang="en-US" altLang="ko-KR" sz="1600" dirty="0">
              <a:solidFill>
                <a:schemeClr val="tx1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kumimoji="1" lang="en-US" altLang="ko-KR" sz="1600" dirty="0">
                <a:solidFill>
                  <a:schemeClr val="tx1"/>
                </a:solidFill>
                <a:latin typeface="+mn-ea"/>
              </a:rPr>
              <a:t>   </a:t>
            </a:r>
            <a:r>
              <a:rPr kumimoji="1" lang="ko-KR" altLang="en-US" sz="1600" dirty="0">
                <a:solidFill>
                  <a:schemeClr val="tx1"/>
                </a:solidFill>
                <a:latin typeface="+mn-ea"/>
              </a:rPr>
              <a:t>부문의 협조를 반드시 거쳐야 합니다</a:t>
            </a:r>
            <a:r>
              <a:rPr kumimoji="1" lang="en-US" altLang="ko-KR" sz="1600" dirty="0">
                <a:solidFill>
                  <a:schemeClr val="tx1"/>
                </a:solidFill>
                <a:latin typeface="+mn-ea"/>
              </a:rPr>
              <a:t>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539552" y="980728"/>
            <a:ext cx="7773988" cy="792088"/>
          </a:xfrm>
          <a:prstGeom prst="rect">
            <a:avLst/>
          </a:prstGeom>
          <a:gradFill rotWithShape="0">
            <a:gsLst>
              <a:gs pos="0">
                <a:srgbClr val="CCECFF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457200" lvl="0" indent="-457200">
              <a:spcBef>
                <a:spcPct val="0"/>
              </a:spcBef>
            </a:pPr>
            <a:r>
              <a:rPr kumimoji="1" lang="en-US" altLang="ko-KR" sz="1400" b="1" dirty="0">
                <a:solidFill>
                  <a:schemeClr val="tx1"/>
                </a:solidFill>
                <a:latin typeface="굴림" pitchFamily="50" charset="-127"/>
                <a:ea typeface="굴림" pitchFamily="50" charset="-127"/>
              </a:rPr>
              <a:t> </a:t>
            </a:r>
            <a:r>
              <a:rPr lang="en-US" altLang="ko-KR" sz="1600" b="1" dirty="0">
                <a:latin typeface="+mn-ea"/>
              </a:rPr>
              <a:t>Ⅱ</a:t>
            </a:r>
            <a:r>
              <a:rPr kumimoji="1" lang="en-US" altLang="ko-KR" sz="1600" b="1" dirty="0">
                <a:solidFill>
                  <a:schemeClr val="tx1"/>
                </a:solidFill>
                <a:latin typeface="+mn-ea"/>
              </a:rPr>
              <a:t>. </a:t>
            </a:r>
            <a:r>
              <a:rPr kumimoji="1" lang="ko-KR" altLang="en-US" sz="1600" b="1" dirty="0">
                <a:solidFill>
                  <a:schemeClr val="tx1"/>
                </a:solidFill>
                <a:latin typeface="+mn-ea"/>
              </a:rPr>
              <a:t>직무수행의 공정성을 저해하는 부당한 지시의 경우 이를 따라서는 안 된다</a:t>
            </a:r>
            <a:r>
              <a:rPr kumimoji="1" lang="en-US" altLang="ko-KR" sz="1600" b="1" dirty="0">
                <a:solidFill>
                  <a:schemeClr val="tx1"/>
                </a:solidFill>
                <a:latin typeface="+mn-ea"/>
              </a:rPr>
              <a:t>.</a:t>
            </a:r>
          </a:p>
        </p:txBody>
      </p:sp>
      <p:sp>
        <p:nvSpPr>
          <p:cNvPr id="7" name="Text Box 9"/>
          <p:cNvSpPr txBox="1">
            <a:spLocks noChangeArrowheads="1"/>
          </p:cNvSpPr>
          <p:nvPr/>
        </p:nvSpPr>
        <p:spPr bwMode="auto">
          <a:xfrm>
            <a:off x="539552" y="2680485"/>
            <a:ext cx="8208912" cy="2308324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ko-KR" altLang="en-US" sz="1600" dirty="0">
                <a:latin typeface="+mn-ea"/>
              </a:rPr>
              <a:t>▶</a:t>
            </a:r>
            <a:r>
              <a:rPr kumimoji="1" lang="en-US" altLang="ko-KR" sz="1600" dirty="0">
                <a:solidFill>
                  <a:schemeClr val="tx1"/>
                </a:solidFill>
                <a:latin typeface="+mn-ea"/>
              </a:rPr>
              <a:t> </a:t>
            </a:r>
            <a:r>
              <a:rPr kumimoji="1" lang="ko-KR" altLang="en-US" sz="1600" dirty="0">
                <a:solidFill>
                  <a:schemeClr val="tx1"/>
                </a:solidFill>
                <a:latin typeface="+mn-ea"/>
              </a:rPr>
              <a:t>임직원은 상호간에 직장생활에 필요한 기본예의를 지켜야 하며</a:t>
            </a:r>
            <a:r>
              <a:rPr kumimoji="1" lang="en-US" altLang="ko-KR" sz="1600" dirty="0">
                <a:solidFill>
                  <a:schemeClr val="tx1"/>
                </a:solidFill>
                <a:latin typeface="+mn-ea"/>
              </a:rPr>
              <a:t>, </a:t>
            </a:r>
            <a:r>
              <a:rPr kumimoji="1" lang="ko-KR" altLang="en-US" sz="1600" dirty="0">
                <a:solidFill>
                  <a:schemeClr val="tx1"/>
                </a:solidFill>
                <a:latin typeface="+mn-ea"/>
              </a:rPr>
              <a:t>상급자는 우월적</a:t>
            </a:r>
          </a:p>
          <a:p>
            <a:pPr algn="l" eaLnBrk="1" latinLnBrk="1" hangingPunct="1">
              <a:lnSpc>
                <a:spcPct val="150000"/>
              </a:lnSpc>
              <a:buClrTx/>
            </a:pPr>
            <a:r>
              <a:rPr kumimoji="1" lang="ko-KR" altLang="en-US" sz="1600" dirty="0">
                <a:solidFill>
                  <a:schemeClr val="tx1"/>
                </a:solidFill>
                <a:latin typeface="+mn-ea"/>
              </a:rPr>
              <a:t>    지위를 이용하여 부당한 업무지시나 압력을 가해서는 안됩니다</a:t>
            </a:r>
            <a:r>
              <a:rPr kumimoji="1" lang="en-US" altLang="ko-KR" sz="1600" dirty="0">
                <a:solidFill>
                  <a:schemeClr val="tx1"/>
                </a:solidFill>
                <a:latin typeface="+mn-ea"/>
              </a:rPr>
              <a:t>.</a:t>
            </a:r>
          </a:p>
          <a:p>
            <a:pPr algn="l" eaLnBrk="1" latinLnBrk="1" hangingPunct="1">
              <a:lnSpc>
                <a:spcPct val="150000"/>
              </a:lnSpc>
              <a:buClrTx/>
            </a:pPr>
            <a:endParaRPr kumimoji="1" lang="en-US" altLang="ko-KR" sz="1600" dirty="0">
              <a:solidFill>
                <a:schemeClr val="tx1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kumimoji="1" lang="ko-KR" altLang="en-US" sz="1600" dirty="0">
                <a:latin typeface="+mn-ea"/>
              </a:rPr>
              <a:t>▶ </a:t>
            </a:r>
            <a:r>
              <a:rPr kumimoji="1" lang="ko-KR" altLang="en-US" sz="1600" dirty="0">
                <a:solidFill>
                  <a:schemeClr val="tx1"/>
                </a:solidFill>
                <a:latin typeface="+mn-ea"/>
              </a:rPr>
              <a:t>공정한 직무수행을 저해하는 지시라고 판단될 경우</a:t>
            </a:r>
            <a:r>
              <a:rPr kumimoji="1" lang="en-US" altLang="ko-KR" sz="1600" dirty="0">
                <a:solidFill>
                  <a:schemeClr val="tx1"/>
                </a:solidFill>
                <a:latin typeface="+mn-ea"/>
              </a:rPr>
              <a:t>, </a:t>
            </a:r>
            <a:r>
              <a:rPr kumimoji="1" lang="ko-KR" altLang="en-US" sz="1600" dirty="0">
                <a:solidFill>
                  <a:schemeClr val="tx1"/>
                </a:solidFill>
                <a:latin typeface="+mn-ea"/>
              </a:rPr>
              <a:t>하급자는 그 부당성을 상급자에</a:t>
            </a:r>
          </a:p>
          <a:p>
            <a:pPr algn="l" eaLnBrk="1" latinLnBrk="1" hangingPunct="1">
              <a:lnSpc>
                <a:spcPct val="150000"/>
              </a:lnSpc>
              <a:buClrTx/>
            </a:pPr>
            <a:r>
              <a:rPr kumimoji="1" lang="ko-KR" altLang="en-US" sz="1600" dirty="0">
                <a:solidFill>
                  <a:schemeClr val="tx1"/>
                </a:solidFill>
                <a:latin typeface="+mn-ea"/>
              </a:rPr>
              <a:t>    소명하되</a:t>
            </a:r>
            <a:r>
              <a:rPr kumimoji="1" lang="en-US" altLang="ko-KR" sz="1600" dirty="0">
                <a:solidFill>
                  <a:schemeClr val="tx1"/>
                </a:solidFill>
                <a:latin typeface="+mn-ea"/>
              </a:rPr>
              <a:t>, </a:t>
            </a:r>
            <a:r>
              <a:rPr kumimoji="1" lang="ko-KR" altLang="en-US" sz="1600" dirty="0">
                <a:solidFill>
                  <a:schemeClr val="tx1"/>
                </a:solidFill>
                <a:latin typeface="+mn-ea"/>
              </a:rPr>
              <a:t>부당성이 개선되지 않거나 개인적인 불이익을 당할 경우 상급자 또는 </a:t>
            </a:r>
            <a:endParaRPr kumimoji="1" lang="en-US" altLang="ko-KR" sz="1600" dirty="0">
              <a:solidFill>
                <a:schemeClr val="tx1"/>
              </a:solidFill>
              <a:latin typeface="+mn-ea"/>
            </a:endParaRPr>
          </a:p>
          <a:p>
            <a:pPr algn="l" eaLnBrk="1" latinLnBrk="1" hangingPunct="1">
              <a:lnSpc>
                <a:spcPct val="150000"/>
              </a:lnSpc>
              <a:buClrTx/>
            </a:pPr>
            <a:r>
              <a:rPr kumimoji="1" lang="en-US" altLang="ko-KR" sz="1600" dirty="0">
                <a:latin typeface="+mn-ea"/>
              </a:rPr>
              <a:t>    </a:t>
            </a:r>
            <a:r>
              <a:rPr kumimoji="1" lang="ko-KR" altLang="en-US" sz="1600" dirty="0">
                <a:latin typeface="+mn-ea"/>
              </a:rPr>
              <a:t>사이버 </a:t>
            </a:r>
            <a:r>
              <a:rPr kumimoji="1" lang="ko-KR" altLang="en-US" sz="1600" dirty="0" err="1">
                <a:latin typeface="+mn-ea"/>
              </a:rPr>
              <a:t>감사실에</a:t>
            </a:r>
            <a:r>
              <a:rPr kumimoji="1" lang="ko-KR" altLang="en-US" sz="1600" dirty="0">
                <a:solidFill>
                  <a:schemeClr val="tx1"/>
                </a:solidFill>
                <a:latin typeface="+mn-ea"/>
              </a:rPr>
              <a:t> 상담 및 문의해야 합니다</a:t>
            </a:r>
            <a:r>
              <a:rPr kumimoji="1" lang="en-US" altLang="ko-KR" sz="1600" dirty="0">
                <a:solidFill>
                  <a:schemeClr val="tx1"/>
                </a:solidFill>
                <a:latin typeface="+mn-ea"/>
              </a:rPr>
              <a:t>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5" name="Text Box 5"/>
          <p:cNvSpPr txBox="1">
            <a:spLocks noChangeArrowheads="1"/>
          </p:cNvSpPr>
          <p:nvPr/>
        </p:nvSpPr>
        <p:spPr bwMode="auto">
          <a:xfrm>
            <a:off x="251520" y="2307644"/>
            <a:ext cx="8748464" cy="3785652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ko-KR" sz="1600" dirty="0">
                <a:solidFill>
                  <a:schemeClr val="tx1"/>
                </a:solidFill>
                <a:latin typeface="+mn-ea"/>
              </a:rPr>
              <a:t> </a:t>
            </a:r>
            <a:r>
              <a:rPr kumimoji="1" lang="ko-KR" altLang="en-US" sz="1600" dirty="0">
                <a:latin typeface="+mn-ea"/>
              </a:rPr>
              <a:t>▶ </a:t>
            </a:r>
            <a:r>
              <a:rPr kumimoji="1" lang="ko-KR" altLang="en-US" sz="1600" dirty="0">
                <a:solidFill>
                  <a:schemeClr val="tx1"/>
                </a:solidFill>
                <a:latin typeface="+mn-ea"/>
              </a:rPr>
              <a:t>거래상의 우월적인 지위를 이용하여 이해관계자에게 부당한 요구를 해서는 안됩니다</a:t>
            </a:r>
            <a:r>
              <a:rPr kumimoji="1" lang="en-US" altLang="ko-KR" sz="1600" dirty="0">
                <a:solidFill>
                  <a:schemeClr val="tx1"/>
                </a:solidFill>
                <a:latin typeface="+mn-ea"/>
              </a:rPr>
              <a:t>.</a:t>
            </a:r>
          </a:p>
          <a:p>
            <a:pPr algn="l" eaLnBrk="1" latinLnBrk="1" hangingPunct="1">
              <a:lnSpc>
                <a:spcPct val="150000"/>
              </a:lnSpc>
              <a:buClrTx/>
            </a:pPr>
            <a:r>
              <a:rPr kumimoji="1" lang="en-US" altLang="ko-KR" sz="1600" dirty="0">
                <a:solidFill>
                  <a:schemeClr val="tx1"/>
                </a:solidFill>
                <a:latin typeface="+mn-ea"/>
              </a:rPr>
              <a:t>     - </a:t>
            </a:r>
            <a:r>
              <a:rPr kumimoji="1" lang="ko-KR" altLang="en-US" sz="1600" dirty="0">
                <a:solidFill>
                  <a:schemeClr val="tx1"/>
                </a:solidFill>
                <a:latin typeface="+mn-ea"/>
              </a:rPr>
              <a:t>회식비</a:t>
            </a:r>
            <a:r>
              <a:rPr kumimoji="1" lang="en-US" altLang="ko-KR" sz="1600" dirty="0">
                <a:solidFill>
                  <a:schemeClr val="tx1"/>
                </a:solidFill>
                <a:latin typeface="+mn-ea"/>
              </a:rPr>
              <a:t>, </a:t>
            </a:r>
            <a:r>
              <a:rPr kumimoji="1" lang="ko-KR" altLang="en-US" sz="1600" dirty="0">
                <a:solidFill>
                  <a:schemeClr val="tx1"/>
                </a:solidFill>
                <a:latin typeface="+mn-ea"/>
              </a:rPr>
              <a:t>골프경비</a:t>
            </a:r>
            <a:r>
              <a:rPr kumimoji="1" lang="en-US" altLang="ko-KR" sz="1600" dirty="0">
                <a:solidFill>
                  <a:schemeClr val="tx1"/>
                </a:solidFill>
                <a:latin typeface="+mn-ea"/>
              </a:rPr>
              <a:t>, </a:t>
            </a:r>
            <a:r>
              <a:rPr kumimoji="1" lang="ko-KR" altLang="en-US" sz="1600" dirty="0">
                <a:solidFill>
                  <a:schemeClr val="tx1"/>
                </a:solidFill>
                <a:latin typeface="+mn-ea"/>
              </a:rPr>
              <a:t>출장비 등의 전가행위 및 </a:t>
            </a:r>
            <a:r>
              <a:rPr kumimoji="1" lang="en-US" altLang="ko-KR" sz="1600" dirty="0">
                <a:solidFill>
                  <a:schemeClr val="tx1"/>
                </a:solidFill>
                <a:latin typeface="+mn-ea"/>
              </a:rPr>
              <a:t> </a:t>
            </a:r>
            <a:r>
              <a:rPr kumimoji="1" lang="ko-KR" altLang="en-US" sz="1600" dirty="0">
                <a:solidFill>
                  <a:schemeClr val="tx1"/>
                </a:solidFill>
                <a:latin typeface="+mn-ea"/>
              </a:rPr>
              <a:t>외상대금</a:t>
            </a:r>
            <a:r>
              <a:rPr kumimoji="1" lang="en-US" altLang="ko-KR" sz="1600" dirty="0">
                <a:latin typeface="+mn-ea"/>
              </a:rPr>
              <a:t>, </a:t>
            </a:r>
            <a:r>
              <a:rPr kumimoji="1" lang="ko-KR" altLang="en-US" sz="1600" dirty="0">
                <a:solidFill>
                  <a:schemeClr val="tx1"/>
                </a:solidFill>
                <a:latin typeface="+mn-ea"/>
              </a:rPr>
              <a:t>대출금 대위변제 요구 등</a:t>
            </a:r>
          </a:p>
          <a:p>
            <a:pPr algn="l" eaLnBrk="1" latinLnBrk="1" hangingPunct="1">
              <a:lnSpc>
                <a:spcPct val="150000"/>
              </a:lnSpc>
              <a:buClrTx/>
            </a:pPr>
            <a:r>
              <a:rPr kumimoji="1" lang="ko-KR" altLang="en-US" sz="1600" dirty="0">
                <a:solidFill>
                  <a:schemeClr val="tx1"/>
                </a:solidFill>
                <a:latin typeface="+mn-ea"/>
              </a:rPr>
              <a:t>     </a:t>
            </a:r>
            <a:r>
              <a:rPr kumimoji="1" lang="en-US" altLang="ko-KR" sz="1600" dirty="0">
                <a:solidFill>
                  <a:schemeClr val="tx1"/>
                </a:solidFill>
                <a:latin typeface="+mn-ea"/>
              </a:rPr>
              <a:t>- </a:t>
            </a:r>
            <a:r>
              <a:rPr kumimoji="1" lang="ko-KR" altLang="en-US" sz="1600" dirty="0">
                <a:solidFill>
                  <a:schemeClr val="tx1"/>
                </a:solidFill>
                <a:latin typeface="+mn-ea"/>
              </a:rPr>
              <a:t>인사청탁</a:t>
            </a:r>
            <a:r>
              <a:rPr kumimoji="1" lang="en-US" altLang="ko-KR" sz="1600" dirty="0">
                <a:solidFill>
                  <a:schemeClr val="tx1"/>
                </a:solidFill>
                <a:latin typeface="+mn-ea"/>
              </a:rPr>
              <a:t>, </a:t>
            </a:r>
            <a:r>
              <a:rPr kumimoji="1" lang="ko-KR" altLang="en-US" sz="1600" dirty="0">
                <a:solidFill>
                  <a:schemeClr val="tx1"/>
                </a:solidFill>
                <a:latin typeface="+mn-ea"/>
              </a:rPr>
              <a:t>상품판매</a:t>
            </a:r>
            <a:r>
              <a:rPr kumimoji="1" lang="en-US" altLang="ko-KR" sz="1600" dirty="0">
                <a:solidFill>
                  <a:schemeClr val="tx1"/>
                </a:solidFill>
                <a:latin typeface="+mn-ea"/>
              </a:rPr>
              <a:t>, </a:t>
            </a:r>
            <a:r>
              <a:rPr kumimoji="1" lang="ko-KR" altLang="en-US" sz="1600" dirty="0">
                <a:solidFill>
                  <a:schemeClr val="tx1"/>
                </a:solidFill>
                <a:latin typeface="+mn-ea"/>
              </a:rPr>
              <a:t>보험가입</a:t>
            </a:r>
            <a:r>
              <a:rPr kumimoji="1" lang="en-US" altLang="ko-KR" sz="1600" dirty="0">
                <a:solidFill>
                  <a:schemeClr val="tx1"/>
                </a:solidFill>
                <a:latin typeface="+mn-ea"/>
              </a:rPr>
              <a:t>, </a:t>
            </a:r>
            <a:r>
              <a:rPr kumimoji="1" lang="ko-KR" altLang="en-US" sz="1600" dirty="0">
                <a:solidFill>
                  <a:schemeClr val="tx1"/>
                </a:solidFill>
                <a:latin typeface="+mn-ea"/>
              </a:rPr>
              <a:t>다단계업체 참여</a:t>
            </a:r>
            <a:r>
              <a:rPr kumimoji="1" lang="en-US" altLang="ko-KR" sz="1600" dirty="0">
                <a:solidFill>
                  <a:schemeClr val="tx1"/>
                </a:solidFill>
                <a:latin typeface="+mn-ea"/>
              </a:rPr>
              <a:t>, </a:t>
            </a:r>
            <a:r>
              <a:rPr kumimoji="1" lang="ko-KR" altLang="en-US" sz="1600" dirty="0">
                <a:solidFill>
                  <a:schemeClr val="tx1"/>
                </a:solidFill>
                <a:latin typeface="+mn-ea"/>
              </a:rPr>
              <a:t>사채대여 요구 등</a:t>
            </a:r>
          </a:p>
          <a:p>
            <a:pPr>
              <a:lnSpc>
                <a:spcPct val="150000"/>
              </a:lnSpc>
            </a:pPr>
            <a:r>
              <a:rPr kumimoji="1" lang="ko-KR" altLang="en-US" sz="1600" dirty="0">
                <a:solidFill>
                  <a:schemeClr val="tx1"/>
                </a:solidFill>
                <a:latin typeface="+mn-ea"/>
              </a:rPr>
              <a:t> </a:t>
            </a:r>
            <a:r>
              <a:rPr kumimoji="1" lang="ko-KR" altLang="en-US" sz="1600" dirty="0">
                <a:latin typeface="+mn-ea"/>
              </a:rPr>
              <a:t>▶ </a:t>
            </a:r>
            <a:r>
              <a:rPr kumimoji="1" lang="ko-KR" altLang="en-US" sz="1600" dirty="0">
                <a:solidFill>
                  <a:schemeClr val="tx1"/>
                </a:solidFill>
                <a:latin typeface="+mn-ea"/>
              </a:rPr>
              <a:t>고의적인 업무지연으로 </a:t>
            </a:r>
            <a:r>
              <a:rPr kumimoji="1" lang="ko-KR" altLang="en-US" sz="1600" dirty="0" err="1">
                <a:solidFill>
                  <a:schemeClr val="tx1"/>
                </a:solidFill>
                <a:latin typeface="+mn-ea"/>
              </a:rPr>
              <a:t>협력사로부터</a:t>
            </a:r>
            <a:r>
              <a:rPr kumimoji="1" lang="ko-KR" altLang="en-US" sz="1600" dirty="0">
                <a:solidFill>
                  <a:schemeClr val="tx1"/>
                </a:solidFill>
                <a:latin typeface="+mn-ea"/>
              </a:rPr>
              <a:t> 부당한 대가를 의도해서는 안됩니다</a:t>
            </a:r>
            <a:r>
              <a:rPr kumimoji="1" lang="en-US" altLang="ko-KR" sz="1600" dirty="0">
                <a:solidFill>
                  <a:schemeClr val="tx1"/>
                </a:solidFill>
                <a:latin typeface="+mn-ea"/>
              </a:rPr>
              <a:t>.</a:t>
            </a:r>
          </a:p>
          <a:p>
            <a:pPr>
              <a:lnSpc>
                <a:spcPct val="150000"/>
              </a:lnSpc>
            </a:pPr>
            <a:r>
              <a:rPr kumimoji="1" lang="en-US" altLang="ko-KR" sz="1600" dirty="0">
                <a:solidFill>
                  <a:schemeClr val="tx1"/>
                </a:solidFill>
                <a:latin typeface="+mn-ea"/>
              </a:rPr>
              <a:t> </a:t>
            </a:r>
            <a:r>
              <a:rPr kumimoji="1" lang="ko-KR" altLang="en-US" sz="1600" dirty="0">
                <a:latin typeface="+mn-ea"/>
              </a:rPr>
              <a:t>▶ </a:t>
            </a:r>
            <a:r>
              <a:rPr kumimoji="1" lang="ko-KR" altLang="en-US" sz="1600" dirty="0">
                <a:solidFill>
                  <a:schemeClr val="tx1"/>
                </a:solidFill>
                <a:latin typeface="+mn-ea"/>
              </a:rPr>
              <a:t>행사 시 이해관계자에게 어떠한 후원 </a:t>
            </a:r>
            <a:r>
              <a:rPr kumimoji="1" lang="en-US" altLang="ko-KR" sz="1600" dirty="0">
                <a:solidFill>
                  <a:schemeClr val="tx1"/>
                </a:solidFill>
                <a:latin typeface="+mn-ea"/>
              </a:rPr>
              <a:t>· </a:t>
            </a:r>
            <a:r>
              <a:rPr kumimoji="1" lang="ko-KR" altLang="en-US" sz="1600" dirty="0">
                <a:solidFill>
                  <a:schemeClr val="tx1"/>
                </a:solidFill>
                <a:latin typeface="+mn-ea"/>
              </a:rPr>
              <a:t>협찬을 요구하거나 제공받아서는 안되며</a:t>
            </a:r>
            <a:r>
              <a:rPr kumimoji="1" lang="en-US" altLang="ko-KR" sz="1600" dirty="0">
                <a:solidFill>
                  <a:schemeClr val="tx1"/>
                </a:solidFill>
                <a:latin typeface="+mn-ea"/>
              </a:rPr>
              <a:t>, </a:t>
            </a:r>
          </a:p>
          <a:p>
            <a:pPr>
              <a:lnSpc>
                <a:spcPct val="150000"/>
              </a:lnSpc>
            </a:pPr>
            <a:r>
              <a:rPr kumimoji="1" lang="en-US" altLang="ko-KR" sz="1600" dirty="0">
                <a:latin typeface="+mn-ea"/>
              </a:rPr>
              <a:t>     </a:t>
            </a:r>
            <a:r>
              <a:rPr kumimoji="1" lang="ko-KR" altLang="en-US" sz="1600" dirty="0">
                <a:solidFill>
                  <a:schemeClr val="tx1"/>
                </a:solidFill>
                <a:latin typeface="+mn-ea"/>
              </a:rPr>
              <a:t>행사</a:t>
            </a:r>
            <a:r>
              <a:rPr kumimoji="1" lang="ko-KR" altLang="en-US" sz="1600" dirty="0">
                <a:latin typeface="+mn-ea"/>
              </a:rPr>
              <a:t> </a:t>
            </a:r>
            <a:r>
              <a:rPr kumimoji="1" lang="ko-KR" altLang="en-US" sz="1600" dirty="0">
                <a:solidFill>
                  <a:schemeClr val="tx1"/>
                </a:solidFill>
                <a:latin typeface="+mn-ea"/>
              </a:rPr>
              <a:t>내용을 사전에 고지하는 행위는 후원 </a:t>
            </a:r>
            <a:r>
              <a:rPr kumimoji="1" lang="en-US" altLang="ko-KR" sz="1600" dirty="0">
                <a:solidFill>
                  <a:schemeClr val="tx1"/>
                </a:solidFill>
                <a:latin typeface="+mn-ea"/>
              </a:rPr>
              <a:t>· </a:t>
            </a:r>
            <a:r>
              <a:rPr kumimoji="1" lang="ko-KR" altLang="en-US" sz="1600" dirty="0">
                <a:solidFill>
                  <a:schemeClr val="tx1"/>
                </a:solidFill>
                <a:latin typeface="+mn-ea"/>
              </a:rPr>
              <a:t>협찬을 받기 위한 의도적인 행위로 </a:t>
            </a:r>
            <a:endParaRPr kumimoji="1" lang="en-US" altLang="ko-KR" sz="1600" dirty="0">
              <a:solidFill>
                <a:schemeClr val="tx1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kumimoji="1" lang="en-US" altLang="ko-KR" sz="1600" dirty="0">
                <a:latin typeface="+mn-ea"/>
              </a:rPr>
              <a:t>     </a:t>
            </a:r>
            <a:r>
              <a:rPr kumimoji="1" lang="ko-KR" altLang="en-US" sz="1600" dirty="0">
                <a:solidFill>
                  <a:schemeClr val="tx1"/>
                </a:solidFill>
                <a:latin typeface="+mn-ea"/>
              </a:rPr>
              <a:t>간주되므로</a:t>
            </a:r>
            <a:r>
              <a:rPr kumimoji="1" lang="ko-KR" altLang="en-US" sz="1600" dirty="0">
                <a:latin typeface="+mn-ea"/>
              </a:rPr>
              <a:t> </a:t>
            </a:r>
            <a:r>
              <a:rPr kumimoji="1" lang="ko-KR" altLang="en-US" sz="1600" dirty="0">
                <a:solidFill>
                  <a:schemeClr val="tx1"/>
                </a:solidFill>
                <a:latin typeface="+mn-ea"/>
              </a:rPr>
              <a:t>금지해야 합니다</a:t>
            </a:r>
            <a:r>
              <a:rPr kumimoji="1" lang="en-US" altLang="ko-KR" sz="1600" dirty="0">
                <a:solidFill>
                  <a:schemeClr val="tx1"/>
                </a:solidFill>
                <a:latin typeface="+mn-ea"/>
              </a:rPr>
              <a:t>.</a:t>
            </a:r>
          </a:p>
          <a:p>
            <a:pPr>
              <a:lnSpc>
                <a:spcPct val="150000"/>
              </a:lnSpc>
            </a:pPr>
            <a:r>
              <a:rPr kumimoji="1" lang="en-US" altLang="ko-KR" sz="1600" dirty="0">
                <a:solidFill>
                  <a:schemeClr val="tx1"/>
                </a:solidFill>
                <a:latin typeface="+mn-ea"/>
              </a:rPr>
              <a:t> </a:t>
            </a:r>
            <a:r>
              <a:rPr kumimoji="1" lang="ko-KR" altLang="en-US" sz="1600" dirty="0">
                <a:latin typeface="+mn-ea"/>
              </a:rPr>
              <a:t>▶ </a:t>
            </a:r>
            <a:r>
              <a:rPr kumimoji="1" lang="ko-KR" altLang="en-US" sz="1600" dirty="0" err="1">
                <a:solidFill>
                  <a:schemeClr val="tx1"/>
                </a:solidFill>
                <a:latin typeface="+mn-ea"/>
              </a:rPr>
              <a:t>협력사로부터</a:t>
            </a:r>
            <a:r>
              <a:rPr kumimoji="1" lang="ko-KR" altLang="en-US" sz="1600" dirty="0">
                <a:solidFill>
                  <a:schemeClr val="tx1"/>
                </a:solidFill>
                <a:latin typeface="+mn-ea"/>
              </a:rPr>
              <a:t> 부품</a:t>
            </a:r>
            <a:r>
              <a:rPr kumimoji="1" lang="en-US" altLang="ko-KR" sz="1600" dirty="0">
                <a:solidFill>
                  <a:schemeClr val="tx1"/>
                </a:solidFill>
                <a:latin typeface="+mn-ea"/>
              </a:rPr>
              <a:t>, </a:t>
            </a:r>
            <a:r>
              <a:rPr kumimoji="1" lang="ko-KR" altLang="en-US" sz="1600" dirty="0">
                <a:solidFill>
                  <a:schemeClr val="tx1"/>
                </a:solidFill>
                <a:latin typeface="+mn-ea"/>
              </a:rPr>
              <a:t>기타물품 구입시 무상취득 및 과도한 할인혜택을 요청해서는 안됩니다</a:t>
            </a:r>
            <a:r>
              <a:rPr kumimoji="1" lang="en-US" altLang="ko-KR" sz="1600" dirty="0">
                <a:solidFill>
                  <a:schemeClr val="tx1"/>
                </a:solidFill>
                <a:latin typeface="+mn-ea"/>
              </a:rPr>
              <a:t>.</a:t>
            </a:r>
          </a:p>
          <a:p>
            <a:pPr>
              <a:lnSpc>
                <a:spcPct val="150000"/>
              </a:lnSpc>
            </a:pPr>
            <a:r>
              <a:rPr kumimoji="1" lang="en-US" altLang="ko-KR" sz="1600" dirty="0">
                <a:solidFill>
                  <a:schemeClr val="tx1"/>
                </a:solidFill>
                <a:latin typeface="+mn-ea"/>
              </a:rPr>
              <a:t> </a:t>
            </a:r>
            <a:r>
              <a:rPr kumimoji="1" lang="ko-KR" altLang="en-US" sz="1600" dirty="0">
                <a:latin typeface="+mn-ea"/>
              </a:rPr>
              <a:t>▶ </a:t>
            </a:r>
            <a:r>
              <a:rPr kumimoji="1" lang="ko-KR" altLang="en-US" sz="1600" dirty="0">
                <a:solidFill>
                  <a:schemeClr val="tx1"/>
                </a:solidFill>
                <a:latin typeface="+mn-ea"/>
              </a:rPr>
              <a:t>이해관계자의 약점이나 </a:t>
            </a:r>
            <a:r>
              <a:rPr kumimoji="1" lang="ko-KR" altLang="en-US" sz="1600" dirty="0" err="1">
                <a:solidFill>
                  <a:schemeClr val="tx1"/>
                </a:solidFill>
                <a:latin typeface="+mn-ea"/>
              </a:rPr>
              <a:t>흠결을</a:t>
            </a:r>
            <a:r>
              <a:rPr kumimoji="1" lang="ko-KR" altLang="en-US" sz="1600" dirty="0">
                <a:solidFill>
                  <a:schemeClr val="tx1"/>
                </a:solidFill>
                <a:latin typeface="+mn-ea"/>
              </a:rPr>
              <a:t> 이용하여 부당이득을 제공할 것을 암시 </a:t>
            </a:r>
            <a:r>
              <a:rPr kumimoji="1" lang="en-US" altLang="ko-KR" sz="1600" dirty="0">
                <a:solidFill>
                  <a:schemeClr val="tx1"/>
                </a:solidFill>
                <a:latin typeface="+mn-ea"/>
              </a:rPr>
              <a:t>· </a:t>
            </a:r>
            <a:r>
              <a:rPr kumimoji="1" lang="ko-KR" altLang="en-US" sz="1600" dirty="0">
                <a:solidFill>
                  <a:schemeClr val="tx1"/>
                </a:solidFill>
                <a:latin typeface="+mn-ea"/>
              </a:rPr>
              <a:t>요구해서는</a:t>
            </a:r>
          </a:p>
          <a:p>
            <a:pPr algn="l" eaLnBrk="1" latinLnBrk="1" hangingPunct="1">
              <a:lnSpc>
                <a:spcPct val="150000"/>
              </a:lnSpc>
              <a:buClrTx/>
            </a:pPr>
            <a:r>
              <a:rPr kumimoji="1" lang="ko-KR" altLang="en-US" sz="1600" dirty="0">
                <a:solidFill>
                  <a:schemeClr val="tx1"/>
                </a:solidFill>
                <a:latin typeface="+mn-ea"/>
              </a:rPr>
              <a:t>     안됩니다</a:t>
            </a:r>
            <a:r>
              <a:rPr kumimoji="1" lang="en-US" altLang="ko-KR" sz="1600" dirty="0">
                <a:solidFill>
                  <a:schemeClr val="tx1"/>
                </a:solidFill>
                <a:latin typeface="+mn-ea"/>
              </a:rPr>
              <a:t>.</a:t>
            </a:r>
          </a:p>
        </p:txBody>
      </p:sp>
      <p:sp>
        <p:nvSpPr>
          <p:cNvPr id="10244" name="Rectangle 4"/>
          <p:cNvSpPr>
            <a:spLocks noChangeArrowheads="1"/>
          </p:cNvSpPr>
          <p:nvPr/>
        </p:nvSpPr>
        <p:spPr bwMode="auto">
          <a:xfrm>
            <a:off x="395536" y="908720"/>
            <a:ext cx="8424936" cy="822672"/>
          </a:xfrm>
          <a:prstGeom prst="rect">
            <a:avLst/>
          </a:prstGeom>
          <a:gradFill rotWithShape="0">
            <a:gsLst>
              <a:gs pos="0">
                <a:srgbClr val="CCECFF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457200" lvl="0" indent="-457200">
              <a:spcBef>
                <a:spcPct val="0"/>
              </a:spcBef>
            </a:pPr>
            <a:r>
              <a:rPr kumimoji="1" lang="en-US" altLang="ko-KR" sz="1600" b="1" dirty="0">
                <a:solidFill>
                  <a:schemeClr val="tx1"/>
                </a:solidFill>
                <a:latin typeface="+mn-ea"/>
              </a:rPr>
              <a:t> </a:t>
            </a:r>
            <a:r>
              <a:rPr lang="en-US" altLang="ko-KR" sz="1600" b="1" dirty="0">
                <a:latin typeface="+mn-ea"/>
              </a:rPr>
              <a:t>Ⅲ.</a:t>
            </a:r>
            <a:r>
              <a:rPr kumimoji="1" lang="en-US" altLang="ko-KR" sz="1600" b="1" dirty="0">
                <a:solidFill>
                  <a:schemeClr val="tx1"/>
                </a:solidFill>
                <a:latin typeface="+mn-ea"/>
              </a:rPr>
              <a:t> </a:t>
            </a:r>
            <a:r>
              <a:rPr kumimoji="1" lang="ko-KR" altLang="en-US" sz="1600" b="1" dirty="0">
                <a:solidFill>
                  <a:schemeClr val="tx1"/>
                </a:solidFill>
                <a:latin typeface="+mn-ea"/>
              </a:rPr>
              <a:t>업무상 우월적 </a:t>
            </a:r>
            <a:r>
              <a:rPr kumimoji="1" lang="en-US" altLang="ko-KR" sz="1600" b="1" dirty="0">
                <a:solidFill>
                  <a:schemeClr val="tx1"/>
                </a:solidFill>
                <a:latin typeface="+mn-ea"/>
              </a:rPr>
              <a:t>· </a:t>
            </a:r>
            <a:r>
              <a:rPr kumimoji="1" lang="ko-KR" altLang="en-US" sz="1600" b="1" dirty="0">
                <a:solidFill>
                  <a:schemeClr val="tx1"/>
                </a:solidFill>
                <a:latin typeface="+mn-ea"/>
              </a:rPr>
              <a:t>지배적 지위를 이용하여 이해관계자에게 부당한 요구를 하거나 </a:t>
            </a:r>
            <a:endParaRPr kumimoji="1" lang="en-US" altLang="ko-KR" sz="1600" b="1" dirty="0">
              <a:solidFill>
                <a:schemeClr val="tx1"/>
              </a:solidFill>
              <a:latin typeface="+mn-ea"/>
            </a:endParaRPr>
          </a:p>
          <a:p>
            <a:pPr marL="457200" lvl="0" indent="-457200">
              <a:spcBef>
                <a:spcPct val="0"/>
              </a:spcBef>
            </a:pPr>
            <a:r>
              <a:rPr kumimoji="1" lang="en-US" altLang="ko-KR" sz="1600" b="1" dirty="0">
                <a:latin typeface="+mn-ea"/>
              </a:rPr>
              <a:t>     </a:t>
            </a:r>
            <a:r>
              <a:rPr kumimoji="1" lang="ko-KR" altLang="en-US" sz="1600" b="1" dirty="0">
                <a:solidFill>
                  <a:schemeClr val="tx1"/>
                </a:solidFill>
                <a:latin typeface="+mn-ea"/>
              </a:rPr>
              <a:t>대가를 받아서는 안 된다</a:t>
            </a:r>
            <a:r>
              <a:rPr kumimoji="1" lang="en-US" altLang="ko-KR" sz="1600" b="1" dirty="0">
                <a:solidFill>
                  <a:schemeClr val="tx1"/>
                </a:solidFill>
                <a:latin typeface="+mn-ea"/>
              </a:rPr>
              <a:t>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Text Box 3"/>
          <p:cNvSpPr txBox="1">
            <a:spLocks noChangeArrowheads="1"/>
          </p:cNvSpPr>
          <p:nvPr/>
        </p:nvSpPr>
        <p:spPr bwMode="auto">
          <a:xfrm>
            <a:off x="395536" y="116632"/>
            <a:ext cx="57912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lvl="0"/>
            <a:r>
              <a:rPr kumimoji="1" lang="en-US" altLang="ko-KR" sz="2000" b="1" dirty="0">
                <a:latin typeface="+mn-ea"/>
              </a:rPr>
              <a:t>2) </a:t>
            </a:r>
            <a:r>
              <a:rPr lang="ko-KR" altLang="en-US" sz="2000" b="1" dirty="0"/>
              <a:t>거래처와의 관계유지</a:t>
            </a:r>
          </a:p>
        </p:txBody>
      </p:sp>
      <p:sp>
        <p:nvSpPr>
          <p:cNvPr id="11268" name="Rectangle 4"/>
          <p:cNvSpPr>
            <a:spLocks noChangeArrowheads="1"/>
          </p:cNvSpPr>
          <p:nvPr/>
        </p:nvSpPr>
        <p:spPr bwMode="auto">
          <a:xfrm>
            <a:off x="395536" y="908720"/>
            <a:ext cx="8352928" cy="864096"/>
          </a:xfrm>
          <a:prstGeom prst="rect">
            <a:avLst/>
          </a:prstGeom>
          <a:gradFill rotWithShape="0">
            <a:gsLst>
              <a:gs pos="0">
                <a:srgbClr val="CCECFF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457200" indent="-457200">
              <a:spcBef>
                <a:spcPct val="0"/>
              </a:spcBef>
            </a:pPr>
            <a:r>
              <a:rPr kumimoji="1" lang="en-US" altLang="ko-KR" sz="1400" b="1" dirty="0">
                <a:solidFill>
                  <a:schemeClr val="tx1"/>
                </a:solidFill>
                <a:latin typeface="+mn-ea"/>
              </a:rPr>
              <a:t> </a:t>
            </a:r>
            <a:r>
              <a:rPr lang="en-US" altLang="ko-KR" sz="1600" b="1" dirty="0">
                <a:latin typeface="+mn-ea"/>
              </a:rPr>
              <a:t>Ⅰ.</a:t>
            </a:r>
            <a:r>
              <a:rPr kumimoji="1" lang="en-US" altLang="ko-KR" sz="1600" b="1" dirty="0">
                <a:solidFill>
                  <a:schemeClr val="tx1"/>
                </a:solidFill>
                <a:latin typeface="+mn-ea"/>
              </a:rPr>
              <a:t> </a:t>
            </a:r>
            <a:r>
              <a:rPr kumimoji="1" lang="ko-KR" altLang="en-US" sz="1600" b="1" dirty="0">
                <a:solidFill>
                  <a:schemeClr val="tx1"/>
                </a:solidFill>
                <a:latin typeface="+mn-ea"/>
              </a:rPr>
              <a:t>자기 또는 타인의 공정한 업무수행에 지장을 줄 수 있는 금품수수</a:t>
            </a:r>
            <a:r>
              <a:rPr kumimoji="1" lang="en-US" altLang="ko-KR" sz="1600" b="1" dirty="0">
                <a:solidFill>
                  <a:schemeClr val="tx1"/>
                </a:solidFill>
                <a:latin typeface="+mn-ea"/>
              </a:rPr>
              <a:t>, </a:t>
            </a:r>
            <a:r>
              <a:rPr kumimoji="1" lang="ko-KR" altLang="en-US" sz="1600" b="1" dirty="0">
                <a:solidFill>
                  <a:schemeClr val="tx1"/>
                </a:solidFill>
                <a:latin typeface="+mn-ea"/>
              </a:rPr>
              <a:t>금전대차</a:t>
            </a:r>
            <a:r>
              <a:rPr kumimoji="1" lang="en-US" altLang="ko-KR" sz="1600" b="1" dirty="0">
                <a:solidFill>
                  <a:schemeClr val="tx1"/>
                </a:solidFill>
                <a:latin typeface="+mn-ea"/>
              </a:rPr>
              <a:t>, </a:t>
            </a:r>
            <a:r>
              <a:rPr kumimoji="1" lang="ko-KR" altLang="en-US" sz="1600" b="1" dirty="0">
                <a:solidFill>
                  <a:schemeClr val="tx1"/>
                </a:solidFill>
                <a:latin typeface="+mn-ea"/>
              </a:rPr>
              <a:t>부정지시</a:t>
            </a:r>
            <a:r>
              <a:rPr kumimoji="1" lang="en-US" altLang="ko-KR" sz="1600" b="1" dirty="0">
                <a:solidFill>
                  <a:schemeClr val="tx1"/>
                </a:solidFill>
                <a:latin typeface="+mn-ea"/>
              </a:rPr>
              <a:t>,</a:t>
            </a:r>
          </a:p>
          <a:p>
            <a:pPr marL="457200" indent="-457200" algn="l" eaLnBrk="1" latin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kumimoji="1" lang="en-US" altLang="ko-KR" sz="1600" b="1" dirty="0">
                <a:solidFill>
                  <a:schemeClr val="tx1"/>
                </a:solidFill>
                <a:latin typeface="+mn-ea"/>
              </a:rPr>
              <a:t>     </a:t>
            </a:r>
            <a:r>
              <a:rPr kumimoji="1" lang="ko-KR" altLang="en-US" sz="1600" b="1" dirty="0">
                <a:solidFill>
                  <a:schemeClr val="tx1"/>
                </a:solidFill>
                <a:latin typeface="+mn-ea"/>
              </a:rPr>
              <a:t>부당 알선 </a:t>
            </a:r>
            <a:r>
              <a:rPr kumimoji="1" lang="en-US" altLang="ko-KR" sz="1600" b="1" dirty="0">
                <a:solidFill>
                  <a:schemeClr val="tx1"/>
                </a:solidFill>
                <a:latin typeface="+mn-ea"/>
              </a:rPr>
              <a:t>· </a:t>
            </a:r>
            <a:r>
              <a:rPr kumimoji="1" lang="ko-KR" altLang="en-US" sz="1600" b="1" dirty="0">
                <a:solidFill>
                  <a:schemeClr val="tx1"/>
                </a:solidFill>
                <a:latin typeface="+mn-ea"/>
              </a:rPr>
              <a:t>청탁</a:t>
            </a:r>
            <a:r>
              <a:rPr kumimoji="1" lang="en-US" altLang="ko-KR" sz="1600" b="1" dirty="0">
                <a:solidFill>
                  <a:schemeClr val="tx1"/>
                </a:solidFill>
                <a:latin typeface="+mn-ea"/>
              </a:rPr>
              <a:t>, </a:t>
            </a:r>
            <a:r>
              <a:rPr kumimoji="1" lang="ko-KR" altLang="en-US" sz="1600" b="1" dirty="0">
                <a:solidFill>
                  <a:schemeClr val="tx1"/>
                </a:solidFill>
                <a:latin typeface="+mn-ea"/>
              </a:rPr>
              <a:t>특혜부여 등 사회적 지탄을 받을 만한 행위를 해서는 안 된다</a:t>
            </a:r>
            <a:r>
              <a:rPr kumimoji="1" lang="en-US" altLang="ko-KR" sz="1600" b="1" dirty="0">
                <a:solidFill>
                  <a:schemeClr val="tx1"/>
                </a:solidFill>
                <a:latin typeface="+mn-ea"/>
              </a:rPr>
              <a:t>.</a:t>
            </a:r>
          </a:p>
        </p:txBody>
      </p:sp>
      <p:sp>
        <p:nvSpPr>
          <p:cNvPr id="11269" name="Text Box 5"/>
          <p:cNvSpPr txBox="1">
            <a:spLocks noChangeArrowheads="1"/>
          </p:cNvSpPr>
          <p:nvPr/>
        </p:nvSpPr>
        <p:spPr bwMode="auto">
          <a:xfrm>
            <a:off x="467544" y="2420888"/>
            <a:ext cx="8424936" cy="3785652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ko-KR" altLang="en-US" sz="1600" dirty="0">
                <a:latin typeface="+mn-ea"/>
              </a:rPr>
              <a:t>▶ </a:t>
            </a:r>
            <a:r>
              <a:rPr kumimoji="1" lang="ko-KR" altLang="en-US" sz="1600" dirty="0">
                <a:solidFill>
                  <a:schemeClr val="tx1"/>
                </a:solidFill>
                <a:latin typeface="+mn-ea"/>
              </a:rPr>
              <a:t>현금과 상품권 등 유가증권은 액수</a:t>
            </a:r>
            <a:r>
              <a:rPr kumimoji="1" lang="en-US" altLang="ko-KR" sz="1600" dirty="0">
                <a:solidFill>
                  <a:schemeClr val="tx1"/>
                </a:solidFill>
                <a:latin typeface="+mn-ea"/>
              </a:rPr>
              <a:t>, </a:t>
            </a:r>
            <a:r>
              <a:rPr kumimoji="1" lang="ko-KR" altLang="en-US" sz="1600" dirty="0">
                <a:solidFill>
                  <a:schemeClr val="tx1"/>
                </a:solidFill>
                <a:latin typeface="+mn-ea"/>
              </a:rPr>
              <a:t>시기를 불문하고 일절 수수해서는 안됩니다</a:t>
            </a:r>
            <a:r>
              <a:rPr kumimoji="1" lang="en-US" altLang="ko-KR" sz="1600" dirty="0">
                <a:solidFill>
                  <a:schemeClr val="tx1"/>
                </a:solidFill>
                <a:latin typeface="+mn-ea"/>
              </a:rPr>
              <a:t>.</a:t>
            </a:r>
          </a:p>
          <a:p>
            <a:pPr>
              <a:lnSpc>
                <a:spcPct val="150000"/>
              </a:lnSpc>
            </a:pPr>
            <a:r>
              <a:rPr kumimoji="1" lang="ko-KR" altLang="en-US" sz="1600" dirty="0">
                <a:latin typeface="+mn-ea"/>
              </a:rPr>
              <a:t>▶ </a:t>
            </a:r>
            <a:r>
              <a:rPr kumimoji="1" lang="ko-KR" altLang="en-US" sz="1600" dirty="0">
                <a:solidFill>
                  <a:schemeClr val="tx1"/>
                </a:solidFill>
                <a:latin typeface="+mn-ea"/>
              </a:rPr>
              <a:t>이해관계자와는 아래와 같은 계약관계를 맺거나 부당한 청탁을 해서는 안되며</a:t>
            </a:r>
            <a:r>
              <a:rPr kumimoji="1" lang="en-US" altLang="ko-KR" sz="1600" dirty="0">
                <a:solidFill>
                  <a:schemeClr val="tx1"/>
                </a:solidFill>
                <a:latin typeface="+mn-ea"/>
              </a:rPr>
              <a:t>, </a:t>
            </a:r>
          </a:p>
          <a:p>
            <a:pPr>
              <a:lnSpc>
                <a:spcPct val="150000"/>
              </a:lnSpc>
            </a:pPr>
            <a:r>
              <a:rPr kumimoji="1" lang="en-US" altLang="ko-KR" sz="1600" dirty="0">
                <a:latin typeface="+mn-ea"/>
              </a:rPr>
              <a:t>    </a:t>
            </a:r>
            <a:r>
              <a:rPr kumimoji="1" lang="ko-KR" altLang="en-US" sz="1600" dirty="0">
                <a:solidFill>
                  <a:schemeClr val="tx1"/>
                </a:solidFill>
                <a:latin typeface="+mn-ea"/>
              </a:rPr>
              <a:t>사이버 </a:t>
            </a:r>
            <a:r>
              <a:rPr kumimoji="1" lang="ko-KR" altLang="en-US" sz="1600" dirty="0" err="1">
                <a:solidFill>
                  <a:schemeClr val="tx1"/>
                </a:solidFill>
                <a:latin typeface="+mn-ea"/>
              </a:rPr>
              <a:t>감사실에</a:t>
            </a:r>
            <a:r>
              <a:rPr kumimoji="1" lang="ko-KR" altLang="en-US" sz="1600" dirty="0">
                <a:solidFill>
                  <a:schemeClr val="tx1"/>
                </a:solidFill>
                <a:latin typeface="+mn-ea"/>
              </a:rPr>
              <a:t> 신고하는 등 공정한 거래관계를 위해 필요한 조치를 취해야 합니다</a:t>
            </a:r>
            <a:r>
              <a:rPr kumimoji="1" lang="en-US" altLang="ko-KR" sz="1600" dirty="0">
                <a:solidFill>
                  <a:schemeClr val="tx1"/>
                </a:solidFill>
                <a:latin typeface="+mn-ea"/>
              </a:rPr>
              <a:t>.</a:t>
            </a:r>
          </a:p>
          <a:p>
            <a:pPr algn="l" eaLnBrk="1" latinLnBrk="1" hangingPunct="1">
              <a:lnSpc>
                <a:spcPct val="150000"/>
              </a:lnSpc>
              <a:buClrTx/>
            </a:pPr>
            <a:r>
              <a:rPr kumimoji="1" lang="en-US" altLang="ko-KR" sz="1600" dirty="0">
                <a:solidFill>
                  <a:schemeClr val="tx1"/>
                </a:solidFill>
                <a:latin typeface="+mn-ea"/>
              </a:rPr>
              <a:t>    - </a:t>
            </a:r>
            <a:r>
              <a:rPr kumimoji="1" lang="ko-KR" altLang="en-US" sz="1600" dirty="0">
                <a:solidFill>
                  <a:schemeClr val="tx1"/>
                </a:solidFill>
                <a:latin typeface="+mn-ea"/>
              </a:rPr>
              <a:t>회사의 승인 없이 이해관계가 있는 회사의 임직원 겸임</a:t>
            </a:r>
          </a:p>
          <a:p>
            <a:pPr algn="l" eaLnBrk="1" latinLnBrk="1" hangingPunct="1">
              <a:lnSpc>
                <a:spcPct val="150000"/>
              </a:lnSpc>
              <a:buClrTx/>
            </a:pPr>
            <a:r>
              <a:rPr kumimoji="1" lang="ko-KR" altLang="en-US" sz="1600" dirty="0">
                <a:solidFill>
                  <a:schemeClr val="tx1"/>
                </a:solidFill>
                <a:latin typeface="+mn-ea"/>
              </a:rPr>
              <a:t>    </a:t>
            </a:r>
            <a:r>
              <a:rPr kumimoji="1" lang="en-US" altLang="ko-KR" sz="1600" dirty="0">
                <a:solidFill>
                  <a:schemeClr val="tx1"/>
                </a:solidFill>
                <a:latin typeface="+mn-ea"/>
              </a:rPr>
              <a:t>- </a:t>
            </a:r>
            <a:r>
              <a:rPr kumimoji="1" lang="ko-KR" altLang="en-US" sz="1600" dirty="0">
                <a:solidFill>
                  <a:schemeClr val="tx1"/>
                </a:solidFill>
                <a:latin typeface="+mn-ea"/>
              </a:rPr>
              <a:t>금전대차</a:t>
            </a:r>
            <a:r>
              <a:rPr kumimoji="1" lang="en-US" altLang="ko-KR" sz="1600" dirty="0">
                <a:solidFill>
                  <a:schemeClr val="tx1"/>
                </a:solidFill>
                <a:latin typeface="+mn-ea"/>
              </a:rPr>
              <a:t>, </a:t>
            </a:r>
            <a:r>
              <a:rPr kumimoji="1" lang="ko-KR" altLang="en-US" sz="1600" dirty="0">
                <a:solidFill>
                  <a:schemeClr val="tx1"/>
                </a:solidFill>
                <a:latin typeface="+mn-ea"/>
              </a:rPr>
              <a:t>담보제공 및 채무보증</a:t>
            </a:r>
            <a:r>
              <a:rPr kumimoji="1" lang="en-US" altLang="ko-KR" sz="1600" dirty="0">
                <a:solidFill>
                  <a:schemeClr val="tx1"/>
                </a:solidFill>
                <a:latin typeface="+mn-ea"/>
              </a:rPr>
              <a:t>, </a:t>
            </a:r>
            <a:r>
              <a:rPr kumimoji="1" lang="ko-KR" altLang="en-US" sz="1600" dirty="0">
                <a:solidFill>
                  <a:schemeClr val="tx1"/>
                </a:solidFill>
                <a:latin typeface="+mn-ea"/>
              </a:rPr>
              <a:t>부동산 또는 동산의 임대차 관계</a:t>
            </a:r>
          </a:p>
          <a:p>
            <a:pPr algn="l" eaLnBrk="1" latinLnBrk="1" hangingPunct="1">
              <a:lnSpc>
                <a:spcPct val="150000"/>
              </a:lnSpc>
              <a:buClrTx/>
            </a:pPr>
            <a:r>
              <a:rPr kumimoji="1" lang="ko-KR" altLang="en-US" sz="1600" dirty="0">
                <a:solidFill>
                  <a:schemeClr val="tx1"/>
                </a:solidFill>
                <a:latin typeface="+mn-ea"/>
              </a:rPr>
              <a:t>    </a:t>
            </a:r>
            <a:r>
              <a:rPr kumimoji="1" lang="en-US" altLang="ko-KR" sz="1600" dirty="0">
                <a:solidFill>
                  <a:schemeClr val="tx1"/>
                </a:solidFill>
                <a:latin typeface="+mn-ea"/>
              </a:rPr>
              <a:t>- </a:t>
            </a:r>
            <a:r>
              <a:rPr kumimoji="1" lang="ko-KR" altLang="en-US" sz="1600" dirty="0">
                <a:solidFill>
                  <a:schemeClr val="tx1"/>
                </a:solidFill>
                <a:latin typeface="+mn-ea"/>
              </a:rPr>
              <a:t>이해관계자의 주식취득</a:t>
            </a:r>
            <a:r>
              <a:rPr kumimoji="1" lang="en-US" altLang="ko-KR" sz="1600" dirty="0">
                <a:solidFill>
                  <a:schemeClr val="tx1"/>
                </a:solidFill>
                <a:latin typeface="+mn-ea"/>
              </a:rPr>
              <a:t>, </a:t>
            </a:r>
            <a:r>
              <a:rPr kumimoji="1" lang="ko-KR" altLang="en-US" sz="1600" dirty="0">
                <a:solidFill>
                  <a:schemeClr val="tx1"/>
                </a:solidFill>
                <a:latin typeface="+mn-ea"/>
              </a:rPr>
              <a:t>공동투자 </a:t>
            </a:r>
            <a:r>
              <a:rPr kumimoji="1" lang="en-US" altLang="ko-KR" sz="1600" dirty="0">
                <a:solidFill>
                  <a:schemeClr val="tx1"/>
                </a:solidFill>
                <a:latin typeface="+mn-ea"/>
              </a:rPr>
              <a:t>/ </a:t>
            </a:r>
            <a:r>
              <a:rPr kumimoji="1" lang="ko-KR" altLang="en-US" sz="1600" dirty="0">
                <a:solidFill>
                  <a:schemeClr val="tx1"/>
                </a:solidFill>
                <a:latin typeface="+mn-ea"/>
              </a:rPr>
              <a:t>가족</a:t>
            </a:r>
            <a:r>
              <a:rPr kumimoji="1" lang="en-US" altLang="ko-KR" sz="1600" dirty="0">
                <a:solidFill>
                  <a:schemeClr val="tx1"/>
                </a:solidFill>
                <a:latin typeface="+mn-ea"/>
              </a:rPr>
              <a:t>, </a:t>
            </a:r>
            <a:r>
              <a:rPr kumimoji="1" lang="ko-KR" altLang="en-US" sz="1600" dirty="0">
                <a:solidFill>
                  <a:schemeClr val="tx1"/>
                </a:solidFill>
                <a:latin typeface="+mn-ea"/>
              </a:rPr>
              <a:t>친인척 등의 부당한 취업청탁</a:t>
            </a:r>
          </a:p>
          <a:p>
            <a:pPr>
              <a:lnSpc>
                <a:spcPct val="150000"/>
              </a:lnSpc>
            </a:pPr>
            <a:r>
              <a:rPr kumimoji="1" lang="ko-KR" altLang="en-US" sz="1600" dirty="0">
                <a:latin typeface="+mn-ea"/>
              </a:rPr>
              <a:t>▶ </a:t>
            </a:r>
            <a:r>
              <a:rPr kumimoji="1" lang="ko-KR" altLang="en-US" sz="1600" dirty="0">
                <a:solidFill>
                  <a:schemeClr val="tx1"/>
                </a:solidFill>
                <a:latin typeface="+mn-ea"/>
              </a:rPr>
              <a:t>임직원 상호간의 금전거래는 일절 해서는 안됩니다</a:t>
            </a:r>
            <a:r>
              <a:rPr kumimoji="1" lang="en-US" altLang="ko-KR" sz="1600" dirty="0">
                <a:solidFill>
                  <a:schemeClr val="tx1"/>
                </a:solidFill>
                <a:latin typeface="+mn-ea"/>
              </a:rPr>
              <a:t>.</a:t>
            </a:r>
          </a:p>
          <a:p>
            <a:pPr algn="l" eaLnBrk="1" latinLnBrk="1" hangingPunct="1">
              <a:lnSpc>
                <a:spcPct val="150000"/>
              </a:lnSpc>
              <a:buClrTx/>
            </a:pPr>
            <a:r>
              <a:rPr kumimoji="1" lang="en-US" altLang="ko-KR" sz="1600" dirty="0">
                <a:solidFill>
                  <a:schemeClr val="tx1"/>
                </a:solidFill>
                <a:latin typeface="+mn-ea"/>
              </a:rPr>
              <a:t>    - </a:t>
            </a:r>
            <a:r>
              <a:rPr kumimoji="1" lang="ko-KR" altLang="en-US" sz="1600" dirty="0">
                <a:solidFill>
                  <a:schemeClr val="tx1"/>
                </a:solidFill>
                <a:latin typeface="+mn-ea"/>
              </a:rPr>
              <a:t>동료관계가 악화되고 근무분위기를 해쳐 회사업무에 지장을 초래</a:t>
            </a:r>
          </a:p>
          <a:p>
            <a:pPr algn="l" eaLnBrk="1" latinLnBrk="1" hangingPunct="1">
              <a:lnSpc>
                <a:spcPct val="150000"/>
              </a:lnSpc>
              <a:buClrTx/>
            </a:pPr>
            <a:r>
              <a:rPr kumimoji="1" lang="ko-KR" altLang="en-US" sz="1600" dirty="0">
                <a:solidFill>
                  <a:schemeClr val="tx1"/>
                </a:solidFill>
                <a:latin typeface="+mn-ea"/>
              </a:rPr>
              <a:t>    </a:t>
            </a:r>
            <a:r>
              <a:rPr kumimoji="1" lang="en-US" altLang="ko-KR" sz="1600" dirty="0">
                <a:solidFill>
                  <a:schemeClr val="tx1"/>
                </a:solidFill>
                <a:latin typeface="+mn-ea"/>
              </a:rPr>
              <a:t>- </a:t>
            </a:r>
            <a:r>
              <a:rPr kumimoji="1" lang="ko-KR" altLang="en-US" sz="1600" dirty="0">
                <a:solidFill>
                  <a:schemeClr val="tx1"/>
                </a:solidFill>
                <a:latin typeface="+mn-ea"/>
              </a:rPr>
              <a:t>이해관계자가 이를 약점으로 악용하여 업무처리에 공정성을 잃을 수 있음</a:t>
            </a:r>
          </a:p>
          <a:p>
            <a:pPr>
              <a:lnSpc>
                <a:spcPct val="150000"/>
              </a:lnSpc>
            </a:pPr>
            <a:r>
              <a:rPr kumimoji="1" lang="ko-KR" altLang="en-US" sz="1600" dirty="0">
                <a:latin typeface="+mn-ea"/>
              </a:rPr>
              <a:t>▶ </a:t>
            </a:r>
            <a:r>
              <a:rPr kumimoji="1" lang="ko-KR" altLang="en-US" sz="1600" dirty="0">
                <a:solidFill>
                  <a:schemeClr val="tx1"/>
                </a:solidFill>
                <a:latin typeface="+mn-ea"/>
              </a:rPr>
              <a:t>회사 또는 </a:t>
            </a:r>
            <a:r>
              <a:rPr kumimoji="1" lang="ko-KR" altLang="en-US" sz="1600" dirty="0" err="1">
                <a:solidFill>
                  <a:schemeClr val="tx1"/>
                </a:solidFill>
                <a:latin typeface="+mn-ea"/>
              </a:rPr>
              <a:t>협력사와</a:t>
            </a:r>
            <a:r>
              <a:rPr kumimoji="1" lang="ko-KR" altLang="en-US" sz="1600" dirty="0">
                <a:solidFill>
                  <a:schemeClr val="tx1"/>
                </a:solidFill>
                <a:latin typeface="+mn-ea"/>
              </a:rPr>
              <a:t> 부당거래를 하도록 알선</a:t>
            </a:r>
            <a:r>
              <a:rPr kumimoji="1" lang="en-US" altLang="ko-KR" sz="1600" dirty="0">
                <a:solidFill>
                  <a:schemeClr val="tx1"/>
                </a:solidFill>
                <a:latin typeface="+mn-ea"/>
              </a:rPr>
              <a:t>, </a:t>
            </a:r>
            <a:r>
              <a:rPr kumimoji="1" lang="ko-KR" altLang="en-US" sz="1600" dirty="0">
                <a:solidFill>
                  <a:schemeClr val="tx1"/>
                </a:solidFill>
                <a:latin typeface="+mn-ea"/>
              </a:rPr>
              <a:t>청탁하는 행위를 해서는 안됩니다</a:t>
            </a:r>
            <a:r>
              <a:rPr kumimoji="1" lang="en-US" altLang="ko-KR" sz="1600" dirty="0">
                <a:solidFill>
                  <a:schemeClr val="tx1"/>
                </a:solidFill>
                <a:latin typeface="+mn-ea"/>
              </a:rPr>
              <a:t>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3"/>
          <p:cNvSpPr>
            <a:spLocks noChangeArrowheads="1"/>
          </p:cNvSpPr>
          <p:nvPr/>
        </p:nvSpPr>
        <p:spPr bwMode="auto">
          <a:xfrm>
            <a:off x="323528" y="908720"/>
            <a:ext cx="8496944" cy="792088"/>
          </a:xfrm>
          <a:prstGeom prst="rect">
            <a:avLst/>
          </a:prstGeom>
          <a:gradFill rotWithShape="0">
            <a:gsLst>
              <a:gs pos="0">
                <a:srgbClr val="CCECFF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457200" indent="-457200">
              <a:spcBef>
                <a:spcPct val="0"/>
              </a:spcBef>
            </a:pPr>
            <a:r>
              <a:rPr kumimoji="1" lang="en-US" altLang="ko-KR" sz="1600" dirty="0">
                <a:latin typeface="+mn-ea"/>
              </a:rPr>
              <a:t> </a:t>
            </a:r>
            <a:r>
              <a:rPr lang="en-US" altLang="ko-KR" sz="1600" b="1" dirty="0">
                <a:latin typeface="+mn-ea"/>
              </a:rPr>
              <a:t>Ⅱ</a:t>
            </a:r>
            <a:r>
              <a:rPr kumimoji="1" lang="en-US" altLang="ko-KR" sz="1600" b="1" dirty="0">
                <a:latin typeface="+mn-ea"/>
              </a:rPr>
              <a:t>.</a:t>
            </a:r>
            <a:r>
              <a:rPr kumimoji="1" lang="en-US" altLang="ko-KR" sz="1600" b="1" dirty="0">
                <a:solidFill>
                  <a:schemeClr val="tx1"/>
                </a:solidFill>
                <a:latin typeface="+mn-ea"/>
              </a:rPr>
              <a:t> </a:t>
            </a:r>
            <a:r>
              <a:rPr kumimoji="1" lang="ko-KR" altLang="en-US" sz="1600" b="1" dirty="0">
                <a:solidFill>
                  <a:schemeClr val="tx1"/>
                </a:solidFill>
                <a:latin typeface="+mn-ea"/>
              </a:rPr>
              <a:t>직무상 이해관계자에게는 경조사를 공공연히 알리지 않으며 경조금은 사회관례상 </a:t>
            </a:r>
            <a:endParaRPr kumimoji="1" lang="en-US" altLang="ko-KR" sz="1600" b="1" dirty="0">
              <a:solidFill>
                <a:schemeClr val="tx1"/>
              </a:solidFill>
              <a:latin typeface="+mn-ea"/>
            </a:endParaRPr>
          </a:p>
          <a:p>
            <a:pPr marL="457200" indent="-457200">
              <a:spcBef>
                <a:spcPct val="0"/>
              </a:spcBef>
            </a:pPr>
            <a:r>
              <a:rPr kumimoji="1" lang="en-US" altLang="ko-KR" sz="1600" b="1" dirty="0">
                <a:latin typeface="+mn-ea"/>
              </a:rPr>
              <a:t>     </a:t>
            </a:r>
            <a:r>
              <a:rPr kumimoji="1" lang="ko-KR" altLang="en-US" sz="1600" b="1" dirty="0">
                <a:solidFill>
                  <a:schemeClr val="tx1"/>
                </a:solidFill>
                <a:latin typeface="+mn-ea"/>
              </a:rPr>
              <a:t>통상적 수준을 초과하지 않도록 한다</a:t>
            </a:r>
            <a:r>
              <a:rPr kumimoji="1" lang="en-US" altLang="ko-KR" sz="1600" b="1" dirty="0">
                <a:solidFill>
                  <a:schemeClr val="tx1"/>
                </a:solidFill>
                <a:latin typeface="+mn-ea"/>
              </a:rPr>
              <a:t>.</a:t>
            </a:r>
          </a:p>
        </p:txBody>
      </p:sp>
      <p:sp>
        <p:nvSpPr>
          <p:cNvPr id="13316" name="Text Box 4"/>
          <p:cNvSpPr txBox="1">
            <a:spLocks noChangeArrowheads="1"/>
          </p:cNvSpPr>
          <p:nvPr/>
        </p:nvSpPr>
        <p:spPr bwMode="auto">
          <a:xfrm>
            <a:off x="323528" y="2492896"/>
            <a:ext cx="8604448" cy="341632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ko-KR" sz="1600" dirty="0">
                <a:solidFill>
                  <a:schemeClr val="tx1"/>
                </a:solidFill>
                <a:latin typeface="+mn-ea"/>
              </a:rPr>
              <a:t> </a:t>
            </a:r>
            <a:r>
              <a:rPr kumimoji="1" lang="ko-KR" altLang="en-US" sz="1600" dirty="0">
                <a:latin typeface="+mn-ea"/>
              </a:rPr>
              <a:t>▶ </a:t>
            </a:r>
            <a:r>
              <a:rPr kumimoji="1" lang="ko-KR" altLang="en-US" sz="1600" dirty="0">
                <a:solidFill>
                  <a:schemeClr val="tx1"/>
                </a:solidFill>
                <a:latin typeface="+mn-ea"/>
              </a:rPr>
              <a:t>아래의 경우를 제외하곤 이해관계자에게는 경조사를 알려서는 안됩니다</a:t>
            </a:r>
            <a:r>
              <a:rPr kumimoji="1" lang="en-US" altLang="ko-KR" sz="1600" dirty="0">
                <a:solidFill>
                  <a:schemeClr val="tx1"/>
                </a:solidFill>
                <a:latin typeface="+mn-ea"/>
              </a:rPr>
              <a:t>.</a:t>
            </a:r>
          </a:p>
          <a:p>
            <a:pPr algn="l" eaLnBrk="1" latinLnBrk="1" hangingPunct="1">
              <a:lnSpc>
                <a:spcPct val="150000"/>
              </a:lnSpc>
              <a:buClrTx/>
            </a:pPr>
            <a:r>
              <a:rPr kumimoji="1" lang="en-US" altLang="ko-KR" sz="1600" dirty="0">
                <a:solidFill>
                  <a:schemeClr val="tx1"/>
                </a:solidFill>
                <a:latin typeface="+mn-ea"/>
              </a:rPr>
              <a:t>     - </a:t>
            </a:r>
            <a:r>
              <a:rPr kumimoji="1" lang="ko-KR" altLang="en-US" sz="1600" dirty="0">
                <a:solidFill>
                  <a:schemeClr val="tx1"/>
                </a:solidFill>
                <a:latin typeface="+mn-ea"/>
              </a:rPr>
              <a:t>신문</a:t>
            </a:r>
            <a:r>
              <a:rPr kumimoji="1" lang="en-US" altLang="ko-KR" sz="1600" dirty="0">
                <a:solidFill>
                  <a:schemeClr val="tx1"/>
                </a:solidFill>
                <a:latin typeface="+mn-ea"/>
              </a:rPr>
              <a:t>/</a:t>
            </a:r>
            <a:r>
              <a:rPr kumimoji="1" lang="ko-KR" altLang="en-US" sz="1600" dirty="0">
                <a:solidFill>
                  <a:schemeClr val="tx1"/>
                </a:solidFill>
                <a:latin typeface="+mn-ea"/>
              </a:rPr>
              <a:t>방송</a:t>
            </a:r>
            <a:r>
              <a:rPr kumimoji="1" lang="en-US" altLang="ko-KR" sz="1600" dirty="0">
                <a:solidFill>
                  <a:schemeClr val="tx1"/>
                </a:solidFill>
                <a:latin typeface="+mn-ea"/>
              </a:rPr>
              <a:t>, </a:t>
            </a:r>
            <a:r>
              <a:rPr kumimoji="1" lang="ko-KR" altLang="en-US" sz="1600" dirty="0">
                <a:solidFill>
                  <a:schemeClr val="tx1"/>
                </a:solidFill>
                <a:latin typeface="+mn-ea"/>
              </a:rPr>
              <a:t>사내 전자게시판 등과 같이 불특정 다수를 대상으로 하는 매개체를 통한</a:t>
            </a:r>
            <a:endParaRPr kumimoji="1" lang="en-US" altLang="ko-KR" sz="1600" dirty="0">
              <a:solidFill>
                <a:schemeClr val="tx1"/>
              </a:solidFill>
              <a:latin typeface="+mn-ea"/>
            </a:endParaRPr>
          </a:p>
          <a:p>
            <a:pPr algn="l" eaLnBrk="1" latinLnBrk="1" hangingPunct="1">
              <a:lnSpc>
                <a:spcPct val="150000"/>
              </a:lnSpc>
              <a:buClrTx/>
            </a:pPr>
            <a:r>
              <a:rPr kumimoji="1" lang="en-US" altLang="ko-KR" sz="1600" dirty="0">
                <a:solidFill>
                  <a:schemeClr val="tx1"/>
                </a:solidFill>
                <a:latin typeface="+mn-ea"/>
              </a:rPr>
              <a:t>       </a:t>
            </a:r>
            <a:r>
              <a:rPr kumimoji="1" lang="ko-KR" altLang="en-US" sz="1600" dirty="0">
                <a:solidFill>
                  <a:schemeClr val="tx1"/>
                </a:solidFill>
                <a:latin typeface="+mn-ea"/>
              </a:rPr>
              <a:t>통지 가능</a:t>
            </a:r>
          </a:p>
          <a:p>
            <a:pPr algn="l" eaLnBrk="1" latinLnBrk="1" hangingPunct="1">
              <a:lnSpc>
                <a:spcPct val="150000"/>
              </a:lnSpc>
              <a:buClrTx/>
            </a:pPr>
            <a:r>
              <a:rPr kumimoji="1" lang="ko-KR" altLang="en-US" sz="1600" dirty="0">
                <a:solidFill>
                  <a:schemeClr val="tx1"/>
                </a:solidFill>
                <a:latin typeface="+mn-ea"/>
              </a:rPr>
              <a:t>     </a:t>
            </a:r>
            <a:r>
              <a:rPr kumimoji="1" lang="en-US" altLang="ko-KR" sz="1600" dirty="0">
                <a:solidFill>
                  <a:schemeClr val="tx1"/>
                </a:solidFill>
                <a:latin typeface="+mn-ea"/>
              </a:rPr>
              <a:t>- </a:t>
            </a:r>
            <a:r>
              <a:rPr kumimoji="1" lang="ko-KR" altLang="en-US" sz="1600" dirty="0">
                <a:solidFill>
                  <a:schemeClr val="tx1"/>
                </a:solidFill>
                <a:latin typeface="+mn-ea"/>
              </a:rPr>
              <a:t>친인척</a:t>
            </a:r>
            <a:r>
              <a:rPr kumimoji="1" lang="en-US" altLang="ko-KR" sz="1600" dirty="0">
                <a:solidFill>
                  <a:schemeClr val="tx1"/>
                </a:solidFill>
                <a:latin typeface="+mn-ea"/>
              </a:rPr>
              <a:t>, </a:t>
            </a:r>
            <a:r>
              <a:rPr kumimoji="1" lang="ko-KR" altLang="en-US" sz="1600" dirty="0">
                <a:solidFill>
                  <a:schemeClr val="tx1"/>
                </a:solidFill>
                <a:latin typeface="+mn-ea"/>
              </a:rPr>
              <a:t>현 소속 및 과거에 근무하였던 소속직원에 대해서는 개별적 통지 허용</a:t>
            </a:r>
          </a:p>
          <a:p>
            <a:pPr>
              <a:lnSpc>
                <a:spcPct val="150000"/>
              </a:lnSpc>
            </a:pPr>
            <a:r>
              <a:rPr kumimoji="1" lang="ko-KR" altLang="en-US" sz="1600" dirty="0">
                <a:solidFill>
                  <a:schemeClr val="tx1"/>
                </a:solidFill>
                <a:latin typeface="+mn-ea"/>
              </a:rPr>
              <a:t> </a:t>
            </a:r>
            <a:r>
              <a:rPr kumimoji="1" lang="ko-KR" altLang="en-US" sz="1600" dirty="0">
                <a:latin typeface="+mn-ea"/>
              </a:rPr>
              <a:t>▶ </a:t>
            </a:r>
            <a:r>
              <a:rPr kumimoji="1" lang="ko-KR" altLang="en-US" sz="1600" dirty="0">
                <a:solidFill>
                  <a:schemeClr val="tx1"/>
                </a:solidFill>
                <a:latin typeface="+mn-ea"/>
              </a:rPr>
              <a:t>불가피하게 경조금을 받은 경우에도 그 금액이 통상적 수준을 초과하여 과다하다고</a:t>
            </a:r>
          </a:p>
          <a:p>
            <a:pPr algn="l" eaLnBrk="1" latinLnBrk="1" hangingPunct="1">
              <a:lnSpc>
                <a:spcPct val="150000"/>
              </a:lnSpc>
              <a:buClrTx/>
            </a:pPr>
            <a:r>
              <a:rPr kumimoji="1" lang="ko-KR" altLang="en-US" sz="1600" dirty="0">
                <a:solidFill>
                  <a:schemeClr val="tx1"/>
                </a:solidFill>
                <a:latin typeface="+mn-ea"/>
              </a:rPr>
              <a:t>     판단될 경우 사후 정중히 돌려 주어야 하며</a:t>
            </a:r>
            <a:r>
              <a:rPr kumimoji="1" lang="en-US" altLang="ko-KR" sz="1600" dirty="0">
                <a:solidFill>
                  <a:schemeClr val="tx1"/>
                </a:solidFill>
                <a:latin typeface="+mn-ea"/>
              </a:rPr>
              <a:t>, </a:t>
            </a:r>
            <a:r>
              <a:rPr kumimoji="1" lang="ko-KR" altLang="en-US" sz="1600" dirty="0">
                <a:solidFill>
                  <a:schemeClr val="tx1"/>
                </a:solidFill>
                <a:latin typeface="+mn-ea"/>
              </a:rPr>
              <a:t>개인적으로 처리하기가 곤란한 경우에는</a:t>
            </a:r>
          </a:p>
          <a:p>
            <a:pPr algn="l" eaLnBrk="1" latinLnBrk="1" hangingPunct="1">
              <a:lnSpc>
                <a:spcPct val="150000"/>
              </a:lnSpc>
              <a:buClrTx/>
            </a:pPr>
            <a:r>
              <a:rPr kumimoji="1" lang="ko-KR" altLang="en-US" sz="1600" dirty="0">
                <a:solidFill>
                  <a:schemeClr val="tx1"/>
                </a:solidFill>
                <a:latin typeface="+mn-ea"/>
              </a:rPr>
              <a:t>   </a:t>
            </a:r>
            <a:r>
              <a:rPr kumimoji="1" lang="en-US" altLang="ko-KR" sz="1600" dirty="0">
                <a:latin typeface="+mn-ea"/>
              </a:rPr>
              <a:t>  </a:t>
            </a:r>
            <a:r>
              <a:rPr kumimoji="1" lang="ko-KR" altLang="en-US" sz="1600" dirty="0">
                <a:latin typeface="+mn-ea"/>
              </a:rPr>
              <a:t>사이버 </a:t>
            </a:r>
            <a:r>
              <a:rPr kumimoji="1" lang="ko-KR" altLang="en-US" sz="1600" dirty="0" err="1">
                <a:latin typeface="+mn-ea"/>
              </a:rPr>
              <a:t>감사실에</a:t>
            </a:r>
            <a:r>
              <a:rPr kumimoji="1" lang="ko-KR" altLang="en-US" sz="1600" dirty="0">
                <a:latin typeface="+mn-ea"/>
              </a:rPr>
              <a:t> </a:t>
            </a:r>
            <a:r>
              <a:rPr kumimoji="1" lang="ko-KR" altLang="en-US" sz="1600" dirty="0">
                <a:solidFill>
                  <a:schemeClr val="tx1"/>
                </a:solidFill>
                <a:latin typeface="+mn-ea"/>
              </a:rPr>
              <a:t>신고하여야 합니다</a:t>
            </a:r>
            <a:r>
              <a:rPr kumimoji="1" lang="en-US" altLang="ko-KR" sz="1600" dirty="0">
                <a:solidFill>
                  <a:schemeClr val="tx1"/>
                </a:solidFill>
                <a:latin typeface="+mn-ea"/>
              </a:rPr>
              <a:t>.</a:t>
            </a:r>
          </a:p>
          <a:p>
            <a:pPr algn="l" eaLnBrk="1" latinLnBrk="1" hangingPunct="1">
              <a:lnSpc>
                <a:spcPct val="150000"/>
              </a:lnSpc>
              <a:buClrTx/>
            </a:pPr>
            <a:r>
              <a:rPr kumimoji="1" lang="ko-KR" altLang="en-US" sz="1600" dirty="0">
                <a:latin typeface="+mn-ea"/>
              </a:rPr>
              <a:t> ▶ </a:t>
            </a:r>
            <a:r>
              <a:rPr kumimoji="1" lang="ko-KR" altLang="en-US" sz="1600" dirty="0">
                <a:solidFill>
                  <a:schemeClr val="tx1"/>
                </a:solidFill>
                <a:latin typeface="+mn-ea"/>
              </a:rPr>
              <a:t>승진</a:t>
            </a:r>
            <a:r>
              <a:rPr kumimoji="1" lang="en-US" altLang="ko-KR" sz="1600" dirty="0">
                <a:solidFill>
                  <a:schemeClr val="tx1"/>
                </a:solidFill>
                <a:latin typeface="+mn-ea"/>
              </a:rPr>
              <a:t>, </a:t>
            </a:r>
            <a:r>
              <a:rPr kumimoji="1" lang="ko-KR" altLang="en-US" sz="1600" dirty="0">
                <a:solidFill>
                  <a:schemeClr val="tx1"/>
                </a:solidFill>
                <a:latin typeface="+mn-ea"/>
              </a:rPr>
              <a:t>영전</a:t>
            </a:r>
            <a:r>
              <a:rPr kumimoji="1" lang="en-US" altLang="ko-KR" sz="1600" dirty="0">
                <a:solidFill>
                  <a:schemeClr val="tx1"/>
                </a:solidFill>
                <a:latin typeface="+mn-ea"/>
              </a:rPr>
              <a:t>, </a:t>
            </a:r>
            <a:r>
              <a:rPr kumimoji="1" lang="ko-KR" altLang="en-US" sz="1600" dirty="0">
                <a:solidFill>
                  <a:schemeClr val="tx1"/>
                </a:solidFill>
                <a:latin typeface="+mn-ea"/>
              </a:rPr>
              <a:t>취임등과 관련한 화환</a:t>
            </a:r>
            <a:r>
              <a:rPr kumimoji="1" lang="en-US" altLang="ko-KR" sz="1600" dirty="0">
                <a:solidFill>
                  <a:schemeClr val="tx1"/>
                </a:solidFill>
                <a:latin typeface="+mn-ea"/>
              </a:rPr>
              <a:t>, </a:t>
            </a:r>
            <a:r>
              <a:rPr kumimoji="1" lang="ko-KR" altLang="en-US" sz="1600" dirty="0">
                <a:solidFill>
                  <a:schemeClr val="tx1"/>
                </a:solidFill>
                <a:latin typeface="+mn-ea"/>
              </a:rPr>
              <a:t>화분 등의 증정이나 수령은 검소한 수준이어야 하며 </a:t>
            </a:r>
            <a:endParaRPr kumimoji="1" lang="en-US" altLang="ko-KR" sz="1600" dirty="0">
              <a:solidFill>
                <a:schemeClr val="tx1"/>
              </a:solidFill>
              <a:latin typeface="+mn-ea"/>
            </a:endParaRPr>
          </a:p>
          <a:p>
            <a:pPr algn="l" eaLnBrk="1" latinLnBrk="1" hangingPunct="1">
              <a:lnSpc>
                <a:spcPct val="150000"/>
              </a:lnSpc>
              <a:buClrTx/>
            </a:pPr>
            <a:r>
              <a:rPr kumimoji="1" lang="en-US" altLang="ko-KR" sz="1600" dirty="0">
                <a:latin typeface="+mn-ea"/>
              </a:rPr>
              <a:t>     </a:t>
            </a:r>
            <a:r>
              <a:rPr kumimoji="1" lang="ko-KR" altLang="en-US" sz="1600" dirty="0">
                <a:solidFill>
                  <a:schemeClr val="tx1"/>
                </a:solidFill>
                <a:latin typeface="+mn-ea"/>
              </a:rPr>
              <a:t>가능한 한 축전이나 </a:t>
            </a:r>
            <a:r>
              <a:rPr kumimoji="1" lang="en-US" altLang="ko-KR" sz="1600" dirty="0">
                <a:solidFill>
                  <a:schemeClr val="tx1"/>
                </a:solidFill>
                <a:latin typeface="+mn-ea"/>
              </a:rPr>
              <a:t>E-mail</a:t>
            </a:r>
            <a:r>
              <a:rPr kumimoji="1" lang="ko-KR" altLang="en-US" sz="1600" dirty="0">
                <a:solidFill>
                  <a:schemeClr val="tx1"/>
                </a:solidFill>
                <a:latin typeface="+mn-ea"/>
              </a:rPr>
              <a:t>을 이용하여야 합니다</a:t>
            </a:r>
            <a:r>
              <a:rPr kumimoji="1" lang="en-US" altLang="ko-KR" sz="1600" dirty="0">
                <a:solidFill>
                  <a:schemeClr val="tx1"/>
                </a:solidFill>
                <a:latin typeface="+mn-ea"/>
              </a:rPr>
              <a:t>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3" name="Rectangle 7"/>
          <p:cNvSpPr>
            <a:spLocks noChangeArrowheads="1"/>
          </p:cNvSpPr>
          <p:nvPr/>
        </p:nvSpPr>
        <p:spPr bwMode="auto">
          <a:xfrm>
            <a:off x="1547664" y="5229200"/>
            <a:ext cx="6934200" cy="1008112"/>
          </a:xfrm>
          <a:prstGeom prst="rect">
            <a:avLst/>
          </a:prstGeom>
          <a:gradFill rotWithShape="0">
            <a:gsLst>
              <a:gs pos="0">
                <a:srgbClr val="E7E7FF"/>
              </a:gs>
              <a:gs pos="100000">
                <a:srgbClr val="FFFFFF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4339" name="Rectangle 3"/>
          <p:cNvSpPr>
            <a:spLocks noChangeArrowheads="1"/>
          </p:cNvSpPr>
          <p:nvPr/>
        </p:nvSpPr>
        <p:spPr bwMode="auto">
          <a:xfrm>
            <a:off x="539552" y="908720"/>
            <a:ext cx="8075240" cy="691480"/>
          </a:xfrm>
          <a:prstGeom prst="rect">
            <a:avLst/>
          </a:prstGeom>
          <a:gradFill rotWithShape="0">
            <a:gsLst>
              <a:gs pos="0">
                <a:srgbClr val="CCECFF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457200" indent="-457200">
              <a:spcBef>
                <a:spcPct val="0"/>
              </a:spcBef>
            </a:pPr>
            <a:r>
              <a:rPr kumimoji="1" lang="en-US" altLang="ko-KR" sz="1600" b="1" dirty="0">
                <a:solidFill>
                  <a:schemeClr val="tx1"/>
                </a:solidFill>
                <a:latin typeface="+mn-ea"/>
              </a:rPr>
              <a:t> </a:t>
            </a:r>
            <a:r>
              <a:rPr lang="en-US" altLang="ko-KR" sz="1600" b="1" dirty="0">
                <a:latin typeface="+mn-ea"/>
              </a:rPr>
              <a:t>Ⅲ.</a:t>
            </a:r>
            <a:r>
              <a:rPr kumimoji="1" lang="en-US" altLang="ko-KR" sz="1600" b="1" dirty="0">
                <a:latin typeface="+mn-ea"/>
              </a:rPr>
              <a:t> </a:t>
            </a:r>
            <a:r>
              <a:rPr kumimoji="1" lang="ko-KR" altLang="en-US" sz="1600" b="1" dirty="0">
                <a:solidFill>
                  <a:schemeClr val="tx1"/>
                </a:solidFill>
                <a:latin typeface="+mn-ea"/>
              </a:rPr>
              <a:t>사회 통념상 인정되는 간소한 수준을 초과하는 기념품과 선물을 받지 않는다</a:t>
            </a:r>
            <a:r>
              <a:rPr kumimoji="1" lang="en-US" altLang="ko-KR" sz="1600" b="1" dirty="0">
                <a:solidFill>
                  <a:schemeClr val="tx1"/>
                </a:solidFill>
                <a:latin typeface="+mn-ea"/>
              </a:rPr>
              <a:t>.</a:t>
            </a:r>
          </a:p>
        </p:txBody>
      </p:sp>
      <p:sp>
        <p:nvSpPr>
          <p:cNvPr id="14340" name="Text Box 4"/>
          <p:cNvSpPr txBox="1">
            <a:spLocks noChangeArrowheads="1"/>
          </p:cNvSpPr>
          <p:nvPr/>
        </p:nvSpPr>
        <p:spPr bwMode="auto">
          <a:xfrm>
            <a:off x="560784" y="2507412"/>
            <a:ext cx="8259688" cy="1200329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ko-KR" sz="1600" dirty="0">
                <a:solidFill>
                  <a:schemeClr val="tx1"/>
                </a:solidFill>
                <a:latin typeface="+mn-ea"/>
              </a:rPr>
              <a:t> </a:t>
            </a:r>
            <a:r>
              <a:rPr kumimoji="1" lang="ko-KR" altLang="en-US" sz="1600" dirty="0">
                <a:latin typeface="+mn-ea"/>
              </a:rPr>
              <a:t>▶ </a:t>
            </a:r>
            <a:r>
              <a:rPr kumimoji="1" lang="ko-KR" altLang="en-US" sz="1600" dirty="0">
                <a:solidFill>
                  <a:schemeClr val="tx1"/>
                </a:solidFill>
                <a:latin typeface="+mn-ea"/>
              </a:rPr>
              <a:t>이해관계자로부터의 선물은 기본적으로 받지 않거나 돌려보내어야 하며</a:t>
            </a:r>
            <a:r>
              <a:rPr kumimoji="1" lang="en-US" altLang="ko-KR" sz="1600" dirty="0">
                <a:solidFill>
                  <a:schemeClr val="tx1"/>
                </a:solidFill>
                <a:latin typeface="+mn-ea"/>
              </a:rPr>
              <a:t>, </a:t>
            </a:r>
          </a:p>
          <a:p>
            <a:pPr>
              <a:lnSpc>
                <a:spcPct val="150000"/>
              </a:lnSpc>
            </a:pPr>
            <a:r>
              <a:rPr kumimoji="1" lang="en-US" altLang="ko-KR" sz="1600" dirty="0">
                <a:latin typeface="+mn-ea"/>
              </a:rPr>
              <a:t>     </a:t>
            </a:r>
            <a:r>
              <a:rPr kumimoji="1" lang="ko-KR" altLang="en-US" sz="1600" dirty="0">
                <a:solidFill>
                  <a:schemeClr val="tx1"/>
                </a:solidFill>
                <a:latin typeface="+mn-ea"/>
              </a:rPr>
              <a:t>부득이하게 수취 시에는 사이버 </a:t>
            </a:r>
            <a:r>
              <a:rPr kumimoji="1" lang="ko-KR" altLang="en-US" sz="1600" dirty="0" err="1">
                <a:solidFill>
                  <a:schemeClr val="tx1"/>
                </a:solidFill>
                <a:latin typeface="+mn-ea"/>
              </a:rPr>
              <a:t>감사실에</a:t>
            </a:r>
            <a:r>
              <a:rPr kumimoji="1" lang="ko-KR" altLang="en-US" sz="1600" dirty="0">
                <a:solidFill>
                  <a:schemeClr val="tx1"/>
                </a:solidFill>
                <a:latin typeface="+mn-ea"/>
              </a:rPr>
              <a:t> 신고하여야 합니다</a:t>
            </a:r>
            <a:r>
              <a:rPr kumimoji="1" lang="en-US" altLang="ko-KR" sz="1600" dirty="0">
                <a:solidFill>
                  <a:schemeClr val="tx1"/>
                </a:solidFill>
                <a:latin typeface="+mn-ea"/>
              </a:rPr>
              <a:t>.</a:t>
            </a:r>
          </a:p>
          <a:p>
            <a:pPr>
              <a:lnSpc>
                <a:spcPct val="150000"/>
              </a:lnSpc>
            </a:pPr>
            <a:r>
              <a:rPr kumimoji="1" lang="en-US" altLang="ko-KR" sz="1600" dirty="0">
                <a:solidFill>
                  <a:schemeClr val="tx1"/>
                </a:solidFill>
                <a:latin typeface="+mn-ea"/>
              </a:rPr>
              <a:t> </a:t>
            </a:r>
            <a:r>
              <a:rPr kumimoji="1" lang="ko-KR" altLang="en-US" sz="1600" dirty="0">
                <a:latin typeface="+mn-ea"/>
              </a:rPr>
              <a:t>▶ </a:t>
            </a:r>
            <a:r>
              <a:rPr kumimoji="1" lang="ko-KR" altLang="en-US" sz="1600" dirty="0">
                <a:solidFill>
                  <a:schemeClr val="tx1"/>
                </a:solidFill>
                <a:latin typeface="+mn-ea"/>
              </a:rPr>
              <a:t>배우자 및 직계 </a:t>
            </a:r>
            <a:r>
              <a:rPr kumimoji="1" lang="ko-KR" altLang="en-US" sz="1600" dirty="0" err="1">
                <a:solidFill>
                  <a:schemeClr val="tx1"/>
                </a:solidFill>
                <a:latin typeface="+mn-ea"/>
              </a:rPr>
              <a:t>존비속을</a:t>
            </a:r>
            <a:r>
              <a:rPr kumimoji="1" lang="ko-KR" altLang="en-US" sz="1600" dirty="0">
                <a:solidFill>
                  <a:schemeClr val="tx1"/>
                </a:solidFill>
                <a:latin typeface="+mn-ea"/>
              </a:rPr>
              <a:t> 통한 수수행위도 본인의 행위로 동일하게 간주됩니다</a:t>
            </a:r>
            <a:r>
              <a:rPr kumimoji="1" lang="en-US" altLang="ko-KR" sz="1600" dirty="0">
                <a:solidFill>
                  <a:schemeClr val="tx1"/>
                </a:solidFill>
                <a:latin typeface="+mn-ea"/>
              </a:rPr>
              <a:t>.</a:t>
            </a:r>
          </a:p>
        </p:txBody>
      </p:sp>
      <p:sp>
        <p:nvSpPr>
          <p:cNvPr id="14341" name="Text Box 5"/>
          <p:cNvSpPr txBox="1">
            <a:spLocks noChangeArrowheads="1"/>
          </p:cNvSpPr>
          <p:nvPr/>
        </p:nvSpPr>
        <p:spPr bwMode="auto">
          <a:xfrm>
            <a:off x="755576" y="4797152"/>
            <a:ext cx="453650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 eaLnBrk="1" latinLnBrk="1" hangingPunct="1">
              <a:lnSpc>
                <a:spcPct val="100000"/>
              </a:lnSpc>
              <a:buClrTx/>
              <a:buFontTx/>
              <a:buNone/>
            </a:pPr>
            <a:r>
              <a:rPr kumimoji="1" lang="en-US" altLang="ko-KR" sz="1600" b="1" dirty="0">
                <a:solidFill>
                  <a:schemeClr val="tx1"/>
                </a:solidFill>
                <a:latin typeface="+mn-ea"/>
              </a:rPr>
              <a:t>※</a:t>
            </a:r>
            <a:r>
              <a:rPr kumimoji="1" lang="ko-KR" altLang="en-US" sz="1600" b="1" dirty="0">
                <a:solidFill>
                  <a:schemeClr val="tx1"/>
                </a:solidFill>
                <a:latin typeface="+mn-ea"/>
              </a:rPr>
              <a:t>선물과 뇌물</a:t>
            </a:r>
            <a:r>
              <a:rPr kumimoji="1" lang="ko-KR" altLang="en-US" sz="1600" b="1" dirty="0">
                <a:latin typeface="+mn-ea"/>
              </a:rPr>
              <a:t>을</a:t>
            </a:r>
            <a:r>
              <a:rPr kumimoji="1" lang="ko-KR" altLang="en-US" sz="1600" b="1" dirty="0">
                <a:solidFill>
                  <a:schemeClr val="tx1"/>
                </a:solidFill>
                <a:latin typeface="+mn-ea"/>
              </a:rPr>
              <a:t> 쉽게 구별하는 방법</a:t>
            </a:r>
            <a:endParaRPr kumimoji="1" lang="en-US" altLang="ko-KR" sz="16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4342" name="Rectangle 6"/>
          <p:cNvSpPr>
            <a:spLocks noChangeArrowheads="1"/>
          </p:cNvSpPr>
          <p:nvPr/>
        </p:nvSpPr>
        <p:spPr bwMode="auto">
          <a:xfrm>
            <a:off x="827584" y="5157192"/>
            <a:ext cx="7416824" cy="87518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l" eaLnBrk="1" latin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kumimoji="1" lang="ko-KR" altLang="en-US" sz="1400" b="1" dirty="0">
                <a:solidFill>
                  <a:schemeClr val="tx1"/>
                </a:solidFill>
                <a:latin typeface="+mn-ea"/>
              </a:rPr>
              <a:t>만일 내가 이 자리에 있지 않았다면 상대방이 내게 이 선물을 줄까”라고 스스로에게 묻고</a:t>
            </a:r>
            <a:r>
              <a:rPr kumimoji="1" lang="en-US" altLang="ko-KR" sz="1400" b="1" dirty="0">
                <a:solidFill>
                  <a:schemeClr val="tx1"/>
                </a:solidFill>
                <a:latin typeface="+mn-ea"/>
              </a:rPr>
              <a:t>, </a:t>
            </a:r>
          </a:p>
          <a:p>
            <a:pPr algn="l" eaLnBrk="1" latin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kumimoji="1" lang="ko-KR" altLang="en-US" sz="1400" b="1" dirty="0">
                <a:solidFill>
                  <a:schemeClr val="tx1"/>
                </a:solidFill>
                <a:latin typeface="+mn-ea"/>
              </a:rPr>
              <a:t>이에 대한 답이 “아니오”라면 그 선물은 뇌물이라고 보아도 큰 무리가 없는 것입니다</a:t>
            </a:r>
            <a:r>
              <a:rPr kumimoji="1" lang="en-US" altLang="ko-KR" sz="1400" b="1" dirty="0">
                <a:solidFill>
                  <a:schemeClr val="tx1"/>
                </a:solidFill>
                <a:latin typeface="+mn-ea"/>
              </a:rPr>
              <a:t>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Text Box 4"/>
          <p:cNvSpPr txBox="1">
            <a:spLocks noChangeArrowheads="1"/>
          </p:cNvSpPr>
          <p:nvPr/>
        </p:nvSpPr>
        <p:spPr bwMode="auto">
          <a:xfrm>
            <a:off x="467544" y="1931348"/>
            <a:ext cx="8151440" cy="156966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ko-KR" sz="1600" dirty="0">
                <a:solidFill>
                  <a:schemeClr val="tx1"/>
                </a:solidFill>
                <a:latin typeface="+mn-ea"/>
              </a:rPr>
              <a:t> </a:t>
            </a:r>
            <a:r>
              <a:rPr kumimoji="1" lang="ko-KR" altLang="en-US" sz="1600" dirty="0">
                <a:latin typeface="+mn-ea"/>
              </a:rPr>
              <a:t>▶ </a:t>
            </a:r>
            <a:r>
              <a:rPr kumimoji="1" lang="ko-KR" altLang="en-US" sz="1600" dirty="0">
                <a:solidFill>
                  <a:schemeClr val="tx1"/>
                </a:solidFill>
                <a:latin typeface="+mn-ea"/>
              </a:rPr>
              <a:t>회사의 공개되지 않는 내부정보를 제공하고 그 대가를 수수하거나</a:t>
            </a:r>
            <a:r>
              <a:rPr kumimoji="1" lang="en-US" altLang="ko-KR" sz="1600" dirty="0">
                <a:solidFill>
                  <a:schemeClr val="tx1"/>
                </a:solidFill>
                <a:latin typeface="+mn-ea"/>
              </a:rPr>
              <a:t>, </a:t>
            </a:r>
            <a:r>
              <a:rPr kumimoji="1" lang="ko-KR" altLang="en-US" sz="1600" dirty="0">
                <a:solidFill>
                  <a:schemeClr val="tx1"/>
                </a:solidFill>
                <a:latin typeface="+mn-ea"/>
              </a:rPr>
              <a:t>본인이 직접</a:t>
            </a:r>
            <a:endParaRPr kumimoji="1" lang="en-US" altLang="ko-KR" sz="1600" dirty="0">
              <a:solidFill>
                <a:schemeClr val="tx1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kumimoji="1" lang="en-US" altLang="ko-KR" sz="1600" dirty="0">
                <a:solidFill>
                  <a:schemeClr val="tx1"/>
                </a:solidFill>
                <a:latin typeface="+mn-ea"/>
              </a:rPr>
              <a:t>    </a:t>
            </a:r>
            <a:r>
              <a:rPr kumimoji="1" lang="ko-KR" altLang="en-US" sz="1600" dirty="0">
                <a:solidFill>
                  <a:schemeClr val="tx1"/>
                </a:solidFill>
                <a:latin typeface="+mn-ea"/>
              </a:rPr>
              <a:t>정보를 이용하여 주식투자 등</a:t>
            </a:r>
            <a:r>
              <a:rPr kumimoji="1" lang="en-US" altLang="ko-KR" sz="1600" dirty="0">
                <a:solidFill>
                  <a:schemeClr val="tx1"/>
                </a:solidFill>
                <a:latin typeface="+mn-ea"/>
              </a:rPr>
              <a:t>, </a:t>
            </a:r>
            <a:r>
              <a:rPr kumimoji="1" lang="ko-KR" altLang="en-US" sz="1600" dirty="0">
                <a:solidFill>
                  <a:schemeClr val="tx1"/>
                </a:solidFill>
                <a:latin typeface="+mn-ea"/>
              </a:rPr>
              <a:t>부정한 이익을 얻는 행위를 해서는 안됩니다</a:t>
            </a:r>
            <a:r>
              <a:rPr kumimoji="1" lang="en-US" altLang="ko-KR" sz="1600" dirty="0">
                <a:solidFill>
                  <a:schemeClr val="tx1"/>
                </a:solidFill>
                <a:latin typeface="+mn-ea"/>
              </a:rPr>
              <a:t>.</a:t>
            </a:r>
          </a:p>
          <a:p>
            <a:pPr>
              <a:lnSpc>
                <a:spcPct val="150000"/>
              </a:lnSpc>
            </a:pPr>
            <a:r>
              <a:rPr kumimoji="1" lang="en-US" altLang="ko-KR" sz="1600" dirty="0">
                <a:solidFill>
                  <a:schemeClr val="tx1"/>
                </a:solidFill>
                <a:latin typeface="+mn-ea"/>
              </a:rPr>
              <a:t> </a:t>
            </a:r>
            <a:r>
              <a:rPr kumimoji="1" lang="ko-KR" altLang="en-US" sz="1600" dirty="0">
                <a:latin typeface="+mn-ea"/>
              </a:rPr>
              <a:t>▶ </a:t>
            </a:r>
            <a:r>
              <a:rPr kumimoji="1" lang="ko-KR" altLang="en-US" sz="1600" dirty="0">
                <a:solidFill>
                  <a:schemeClr val="tx1"/>
                </a:solidFill>
                <a:latin typeface="+mn-ea"/>
              </a:rPr>
              <a:t>회사를 퇴직하더라도 업무와 관련해 취득한 지적재산권</a:t>
            </a:r>
            <a:r>
              <a:rPr kumimoji="1" lang="en-US" altLang="ko-KR" sz="1600" dirty="0">
                <a:solidFill>
                  <a:schemeClr val="tx1"/>
                </a:solidFill>
                <a:latin typeface="+mn-ea"/>
              </a:rPr>
              <a:t>, </a:t>
            </a:r>
            <a:r>
              <a:rPr kumimoji="1" lang="ko-KR" altLang="en-US" sz="1600" dirty="0">
                <a:solidFill>
                  <a:schemeClr val="tx1"/>
                </a:solidFill>
                <a:latin typeface="+mn-ea"/>
              </a:rPr>
              <a:t>정보</a:t>
            </a:r>
            <a:r>
              <a:rPr kumimoji="1" lang="en-US" altLang="ko-KR" sz="1600" dirty="0">
                <a:solidFill>
                  <a:schemeClr val="tx1"/>
                </a:solidFill>
                <a:latin typeface="+mn-ea"/>
              </a:rPr>
              <a:t>, </a:t>
            </a:r>
            <a:r>
              <a:rPr kumimoji="1" lang="ko-KR" altLang="en-US" sz="1600" dirty="0">
                <a:solidFill>
                  <a:schemeClr val="tx1"/>
                </a:solidFill>
                <a:latin typeface="+mn-ea"/>
              </a:rPr>
              <a:t>기술 등은 개인적</a:t>
            </a:r>
            <a:endParaRPr kumimoji="1" lang="en-US" altLang="ko-KR" sz="1600" dirty="0">
              <a:solidFill>
                <a:schemeClr val="tx1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kumimoji="1" lang="en-US" altLang="ko-KR" sz="1600" dirty="0">
                <a:solidFill>
                  <a:schemeClr val="tx1"/>
                </a:solidFill>
                <a:latin typeface="+mn-ea"/>
              </a:rPr>
              <a:t>    </a:t>
            </a:r>
            <a:r>
              <a:rPr kumimoji="1" lang="ko-KR" altLang="en-US" sz="1600" dirty="0">
                <a:solidFill>
                  <a:schemeClr val="tx1"/>
                </a:solidFill>
                <a:latin typeface="+mn-ea"/>
              </a:rPr>
              <a:t>이익을 얻기 위해 타인에게 제공하거나 이용해서는 안됩니다</a:t>
            </a:r>
            <a:r>
              <a:rPr kumimoji="1" lang="en-US" altLang="ko-KR" sz="1600" dirty="0">
                <a:solidFill>
                  <a:schemeClr val="tx1"/>
                </a:solidFill>
                <a:latin typeface="+mn-ea"/>
              </a:rPr>
              <a:t>.</a:t>
            </a:r>
          </a:p>
        </p:txBody>
      </p:sp>
      <p:sp>
        <p:nvSpPr>
          <p:cNvPr id="10" name="직사각형 9"/>
          <p:cNvSpPr/>
          <p:nvPr/>
        </p:nvSpPr>
        <p:spPr>
          <a:xfrm>
            <a:off x="395536" y="116632"/>
            <a:ext cx="516038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ko-KR" sz="2000" b="1" dirty="0">
                <a:latin typeface="+mn-ea"/>
              </a:rPr>
              <a:t>3) </a:t>
            </a:r>
            <a:r>
              <a:rPr kumimoji="1" lang="ko-KR" altLang="en-US" sz="2000" b="1" dirty="0"/>
              <a:t>회사자산을 이용한 사익</a:t>
            </a:r>
            <a:r>
              <a:rPr kumimoji="1" lang="en-US" altLang="ko-KR" sz="2000" b="1" dirty="0"/>
              <a:t>(</a:t>
            </a:r>
            <a:r>
              <a:rPr kumimoji="1" lang="ko-KR" altLang="en-US" sz="2000" b="1" dirty="0"/>
              <a:t>私益</a:t>
            </a:r>
            <a:r>
              <a:rPr kumimoji="1" lang="en-US" altLang="ko-KR" sz="2000" b="1" dirty="0"/>
              <a:t>) </a:t>
            </a:r>
            <a:r>
              <a:rPr kumimoji="1" lang="ko-KR" altLang="en-US" sz="2000" b="1" dirty="0"/>
              <a:t>취득 금지</a:t>
            </a:r>
            <a:endParaRPr lang="ko-KR" altLang="en-US" b="1" dirty="0"/>
          </a:p>
        </p:txBody>
      </p:sp>
      <p:sp>
        <p:nvSpPr>
          <p:cNvPr id="13" name="Text Box 7"/>
          <p:cNvSpPr txBox="1">
            <a:spLocks noChangeArrowheads="1"/>
          </p:cNvSpPr>
          <p:nvPr/>
        </p:nvSpPr>
        <p:spPr bwMode="auto">
          <a:xfrm>
            <a:off x="539552" y="4653136"/>
            <a:ext cx="8208912" cy="156966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ko-KR" sz="1600" dirty="0">
                <a:solidFill>
                  <a:schemeClr val="tx1"/>
                </a:solidFill>
                <a:latin typeface="+mn-ea"/>
              </a:rPr>
              <a:t> </a:t>
            </a:r>
            <a:r>
              <a:rPr kumimoji="1" lang="ko-KR" altLang="en-US" sz="1600" dirty="0">
                <a:latin typeface="+mn-ea"/>
              </a:rPr>
              <a:t>▶ </a:t>
            </a:r>
            <a:r>
              <a:rPr kumimoji="1" lang="ko-KR" altLang="en-US" sz="1600" dirty="0">
                <a:solidFill>
                  <a:schemeClr val="tx1"/>
                </a:solidFill>
                <a:latin typeface="+mn-ea"/>
              </a:rPr>
              <a:t>회사의 인적 </a:t>
            </a:r>
            <a:r>
              <a:rPr kumimoji="1" lang="en-US" altLang="ko-KR" sz="1600" dirty="0">
                <a:solidFill>
                  <a:schemeClr val="tx1"/>
                </a:solidFill>
                <a:latin typeface="+mn-ea"/>
              </a:rPr>
              <a:t>· </a:t>
            </a:r>
            <a:r>
              <a:rPr kumimoji="1" lang="ko-KR" altLang="en-US" sz="1600" dirty="0">
                <a:solidFill>
                  <a:schemeClr val="tx1"/>
                </a:solidFill>
                <a:latin typeface="+mn-ea"/>
              </a:rPr>
              <a:t>물적 자원을 사적인 용도로 사용해서는 안됩니다</a:t>
            </a:r>
            <a:r>
              <a:rPr kumimoji="1" lang="en-US" altLang="ko-KR" sz="1600" dirty="0">
                <a:solidFill>
                  <a:schemeClr val="tx1"/>
                </a:solidFill>
                <a:latin typeface="+mn-ea"/>
              </a:rPr>
              <a:t>.</a:t>
            </a:r>
          </a:p>
          <a:p>
            <a:pPr>
              <a:lnSpc>
                <a:spcPct val="150000"/>
              </a:lnSpc>
            </a:pPr>
            <a:r>
              <a:rPr kumimoji="1" lang="en-US" altLang="ko-KR" sz="1600" dirty="0">
                <a:solidFill>
                  <a:schemeClr val="tx1"/>
                </a:solidFill>
                <a:latin typeface="+mn-ea"/>
              </a:rPr>
              <a:t> </a:t>
            </a:r>
            <a:r>
              <a:rPr kumimoji="1" lang="ko-KR" altLang="en-US" sz="1600" dirty="0">
                <a:latin typeface="+mn-ea"/>
              </a:rPr>
              <a:t>▶ </a:t>
            </a:r>
            <a:r>
              <a:rPr kumimoji="1" lang="ko-KR" altLang="en-US" sz="1600" dirty="0">
                <a:solidFill>
                  <a:schemeClr val="tx1"/>
                </a:solidFill>
                <a:latin typeface="+mn-ea"/>
              </a:rPr>
              <a:t>근무시간 중 직무수행에 직접적인 관련이 없는 과도한 인터넷 서핑</a:t>
            </a:r>
            <a:r>
              <a:rPr kumimoji="1" lang="en-US" altLang="ko-KR" sz="1600" dirty="0">
                <a:solidFill>
                  <a:schemeClr val="tx1"/>
                </a:solidFill>
                <a:latin typeface="+mn-ea"/>
              </a:rPr>
              <a:t>, </a:t>
            </a:r>
            <a:r>
              <a:rPr kumimoji="1" lang="ko-KR" altLang="en-US" sz="1600" dirty="0">
                <a:solidFill>
                  <a:schemeClr val="tx1"/>
                </a:solidFill>
                <a:latin typeface="+mn-ea"/>
              </a:rPr>
              <a:t>주식</a:t>
            </a:r>
            <a:r>
              <a:rPr kumimoji="1" lang="en-US" altLang="ko-KR" sz="1600" dirty="0">
                <a:solidFill>
                  <a:schemeClr val="tx1"/>
                </a:solidFill>
                <a:latin typeface="+mn-ea"/>
              </a:rPr>
              <a:t>, </a:t>
            </a:r>
            <a:r>
              <a:rPr kumimoji="1" lang="ko-KR" altLang="en-US" sz="1600" dirty="0">
                <a:solidFill>
                  <a:schemeClr val="tx1"/>
                </a:solidFill>
                <a:latin typeface="+mn-ea"/>
              </a:rPr>
              <a:t>채팅</a:t>
            </a:r>
            <a:r>
              <a:rPr kumimoji="1" lang="en-US" altLang="ko-KR" sz="1600" dirty="0">
                <a:solidFill>
                  <a:schemeClr val="tx1"/>
                </a:solidFill>
                <a:latin typeface="+mn-ea"/>
              </a:rPr>
              <a:t>, </a:t>
            </a:r>
            <a:r>
              <a:rPr kumimoji="1" lang="ko-KR" altLang="en-US" sz="1600" dirty="0">
                <a:solidFill>
                  <a:schemeClr val="tx1"/>
                </a:solidFill>
                <a:latin typeface="+mn-ea"/>
              </a:rPr>
              <a:t>오락</a:t>
            </a:r>
            <a:r>
              <a:rPr kumimoji="1" lang="en-US" altLang="ko-KR" sz="1600" dirty="0">
                <a:solidFill>
                  <a:schemeClr val="tx1"/>
                </a:solidFill>
                <a:latin typeface="+mn-ea"/>
              </a:rPr>
              <a:t>, </a:t>
            </a:r>
          </a:p>
          <a:p>
            <a:pPr>
              <a:lnSpc>
                <a:spcPct val="150000"/>
              </a:lnSpc>
            </a:pPr>
            <a:r>
              <a:rPr kumimoji="1" lang="en-US" altLang="ko-KR" sz="1600" dirty="0">
                <a:solidFill>
                  <a:schemeClr val="tx1"/>
                </a:solidFill>
                <a:latin typeface="+mn-ea"/>
              </a:rPr>
              <a:t>     </a:t>
            </a:r>
            <a:r>
              <a:rPr kumimoji="1" lang="ko-KR" altLang="en-US" sz="1600" dirty="0">
                <a:solidFill>
                  <a:schemeClr val="tx1"/>
                </a:solidFill>
                <a:latin typeface="+mn-ea"/>
              </a:rPr>
              <a:t>잡담 등을 해서는 안됩니다</a:t>
            </a:r>
            <a:r>
              <a:rPr kumimoji="1" lang="en-US" altLang="ko-KR" sz="1600" dirty="0">
                <a:solidFill>
                  <a:schemeClr val="tx1"/>
                </a:solidFill>
                <a:latin typeface="+mn-ea"/>
              </a:rPr>
              <a:t>.</a:t>
            </a:r>
          </a:p>
          <a:p>
            <a:pPr>
              <a:lnSpc>
                <a:spcPct val="150000"/>
              </a:lnSpc>
            </a:pPr>
            <a:r>
              <a:rPr kumimoji="1" lang="ko-KR" altLang="en-US" sz="1600" dirty="0">
                <a:latin typeface="+mn-ea"/>
              </a:rPr>
              <a:t> ▶</a:t>
            </a:r>
            <a:r>
              <a:rPr kumimoji="1" lang="en-US" altLang="ko-KR" sz="1600" dirty="0">
                <a:solidFill>
                  <a:schemeClr val="tx1"/>
                </a:solidFill>
                <a:latin typeface="+mn-ea"/>
              </a:rPr>
              <a:t> </a:t>
            </a:r>
            <a:r>
              <a:rPr kumimoji="1" lang="ko-KR" altLang="en-US" sz="1600" dirty="0">
                <a:solidFill>
                  <a:schemeClr val="tx1"/>
                </a:solidFill>
                <a:latin typeface="+mn-ea"/>
              </a:rPr>
              <a:t>회사의 전자통신망을 이용하여 본인이나 타인의 부업 </a:t>
            </a:r>
            <a:r>
              <a:rPr kumimoji="1" lang="en-US" altLang="ko-KR" sz="1600" dirty="0">
                <a:solidFill>
                  <a:schemeClr val="tx1"/>
                </a:solidFill>
                <a:latin typeface="+mn-ea"/>
              </a:rPr>
              <a:t>· </a:t>
            </a:r>
            <a:r>
              <a:rPr kumimoji="1" lang="ko-KR" altLang="en-US" sz="1600" dirty="0">
                <a:solidFill>
                  <a:schemeClr val="tx1"/>
                </a:solidFill>
                <a:latin typeface="+mn-ea"/>
              </a:rPr>
              <a:t>사업을 홍보해서는 안됩니다</a:t>
            </a:r>
            <a:r>
              <a:rPr kumimoji="1" lang="en-US" altLang="ko-KR" sz="1600" dirty="0">
                <a:solidFill>
                  <a:schemeClr val="tx1"/>
                </a:solidFill>
                <a:latin typeface="+mn-ea"/>
              </a:rPr>
              <a:t>.</a:t>
            </a:r>
          </a:p>
        </p:txBody>
      </p:sp>
      <p:sp>
        <p:nvSpPr>
          <p:cNvPr id="16387" name="Rectangle 3"/>
          <p:cNvSpPr>
            <a:spLocks noChangeArrowheads="1"/>
          </p:cNvSpPr>
          <p:nvPr/>
        </p:nvSpPr>
        <p:spPr bwMode="auto">
          <a:xfrm>
            <a:off x="395536" y="764704"/>
            <a:ext cx="8064896" cy="753616"/>
          </a:xfrm>
          <a:prstGeom prst="rect">
            <a:avLst/>
          </a:prstGeom>
          <a:gradFill rotWithShape="0">
            <a:gsLst>
              <a:gs pos="0">
                <a:srgbClr val="CCECFF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457200" indent="-457200">
              <a:spcBef>
                <a:spcPct val="0"/>
              </a:spcBef>
            </a:pPr>
            <a:r>
              <a:rPr kumimoji="1" lang="en-US" altLang="ko-KR" sz="1600" b="1" dirty="0">
                <a:solidFill>
                  <a:schemeClr val="tx1"/>
                </a:solidFill>
                <a:latin typeface="+mn-ea"/>
              </a:rPr>
              <a:t> </a:t>
            </a:r>
            <a:r>
              <a:rPr lang="en-US" altLang="ko-KR" sz="1600" b="1" dirty="0">
                <a:latin typeface="+mn-ea"/>
              </a:rPr>
              <a:t>Ⅰ.</a:t>
            </a:r>
            <a:r>
              <a:rPr kumimoji="1" lang="en-US" altLang="ko-KR" sz="1600" b="1" dirty="0">
                <a:latin typeface="+mn-ea"/>
              </a:rPr>
              <a:t> </a:t>
            </a:r>
            <a:r>
              <a:rPr kumimoji="1" lang="ko-KR" altLang="en-US" sz="1600" b="1" dirty="0">
                <a:solidFill>
                  <a:schemeClr val="tx1"/>
                </a:solidFill>
                <a:latin typeface="+mn-ea"/>
              </a:rPr>
              <a:t>직무수행과 관련하여 직간접적으로 알게 된 회사 내부정보를 이용하여 </a:t>
            </a:r>
            <a:endParaRPr kumimoji="1" lang="en-US" altLang="ko-KR" sz="1600" b="1" dirty="0">
              <a:solidFill>
                <a:schemeClr val="tx1"/>
              </a:solidFill>
              <a:latin typeface="+mn-ea"/>
            </a:endParaRPr>
          </a:p>
          <a:p>
            <a:pPr marL="457200" indent="-457200">
              <a:spcBef>
                <a:spcPct val="0"/>
              </a:spcBef>
            </a:pPr>
            <a:r>
              <a:rPr kumimoji="1" lang="en-US" altLang="ko-KR" sz="1600" b="1" dirty="0">
                <a:latin typeface="+mn-ea"/>
              </a:rPr>
              <a:t>      </a:t>
            </a:r>
            <a:r>
              <a:rPr kumimoji="1" lang="ko-KR" altLang="en-US" sz="1600" b="1" dirty="0">
                <a:solidFill>
                  <a:schemeClr val="tx1"/>
                </a:solidFill>
                <a:latin typeface="+mn-ea"/>
              </a:rPr>
              <a:t>본인이나 타인이 부정한 이득을 얻지 않도록 한다</a:t>
            </a:r>
            <a:r>
              <a:rPr kumimoji="1" lang="en-US" altLang="ko-KR" sz="1600" b="1" dirty="0">
                <a:solidFill>
                  <a:schemeClr val="tx1"/>
                </a:solidFill>
                <a:latin typeface="+mn-ea"/>
              </a:rPr>
              <a:t>.</a:t>
            </a:r>
          </a:p>
        </p:txBody>
      </p:sp>
      <p:sp>
        <p:nvSpPr>
          <p:cNvPr id="12" name="Rectangle 6"/>
          <p:cNvSpPr>
            <a:spLocks noChangeArrowheads="1"/>
          </p:cNvSpPr>
          <p:nvPr/>
        </p:nvSpPr>
        <p:spPr bwMode="auto">
          <a:xfrm>
            <a:off x="467544" y="3717032"/>
            <a:ext cx="8136904" cy="609600"/>
          </a:xfrm>
          <a:prstGeom prst="rect">
            <a:avLst/>
          </a:prstGeom>
          <a:gradFill rotWithShape="0">
            <a:gsLst>
              <a:gs pos="0">
                <a:srgbClr val="CCECFF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457200" indent="-457200">
              <a:spcBef>
                <a:spcPct val="0"/>
              </a:spcBef>
            </a:pPr>
            <a:r>
              <a:rPr lang="en-US" altLang="ko-KR" sz="1600" b="1" dirty="0">
                <a:latin typeface="+mn-ea"/>
              </a:rPr>
              <a:t>Ⅱ</a:t>
            </a:r>
            <a:r>
              <a:rPr kumimoji="1" lang="en-US" altLang="ko-KR" sz="1600" b="1" dirty="0">
                <a:latin typeface="+mn-ea"/>
              </a:rPr>
              <a:t>.</a:t>
            </a:r>
            <a:r>
              <a:rPr kumimoji="1" lang="en-US" altLang="ko-KR" sz="1600" b="1" dirty="0">
                <a:solidFill>
                  <a:schemeClr val="tx1"/>
                </a:solidFill>
                <a:latin typeface="+mn-ea"/>
              </a:rPr>
              <a:t> </a:t>
            </a:r>
            <a:r>
              <a:rPr kumimoji="1" lang="ko-KR" altLang="en-US" sz="1600" b="1" dirty="0">
                <a:solidFill>
                  <a:schemeClr val="tx1"/>
                </a:solidFill>
                <a:latin typeface="+mn-ea"/>
              </a:rPr>
              <a:t>회사의 자산을 개인적 용무나 회사업무와 직접 관련 없는 용도에 사용하지 않는다</a:t>
            </a:r>
            <a:r>
              <a:rPr kumimoji="1" lang="en-US" altLang="ko-KR" sz="1600" dirty="0">
                <a:solidFill>
                  <a:schemeClr val="tx1"/>
                </a:solidFill>
                <a:latin typeface="+mn-ea"/>
              </a:rPr>
              <a:t>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Text Box 4"/>
          <p:cNvSpPr txBox="1">
            <a:spLocks noChangeArrowheads="1"/>
          </p:cNvSpPr>
          <p:nvPr/>
        </p:nvSpPr>
        <p:spPr bwMode="auto">
          <a:xfrm>
            <a:off x="467544" y="2081818"/>
            <a:ext cx="8352928" cy="1938992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ko-KR" sz="1600" dirty="0">
                <a:solidFill>
                  <a:schemeClr val="tx1"/>
                </a:solidFill>
                <a:latin typeface="+mn-ea"/>
              </a:rPr>
              <a:t> </a:t>
            </a:r>
            <a:r>
              <a:rPr kumimoji="1" lang="ko-KR" altLang="en-US" sz="1600" dirty="0">
                <a:latin typeface="+mn-ea"/>
              </a:rPr>
              <a:t>▶ </a:t>
            </a:r>
            <a:r>
              <a:rPr kumimoji="1" lang="ko-KR" altLang="en-US" sz="1600" dirty="0">
                <a:solidFill>
                  <a:schemeClr val="tx1"/>
                </a:solidFill>
                <a:latin typeface="+mn-ea"/>
              </a:rPr>
              <a:t>회사의 영업비밀을 회의</a:t>
            </a:r>
            <a:r>
              <a:rPr kumimoji="1" lang="en-US" altLang="ko-KR" sz="1600" dirty="0">
                <a:solidFill>
                  <a:schemeClr val="tx1"/>
                </a:solidFill>
                <a:latin typeface="+mn-ea"/>
              </a:rPr>
              <a:t>, </a:t>
            </a:r>
            <a:r>
              <a:rPr kumimoji="1" lang="ko-KR" altLang="en-US" sz="1600" dirty="0">
                <a:solidFill>
                  <a:schemeClr val="tx1"/>
                </a:solidFill>
                <a:latin typeface="+mn-ea"/>
              </a:rPr>
              <a:t>대외강연</a:t>
            </a:r>
            <a:r>
              <a:rPr kumimoji="1" lang="en-US" altLang="ko-KR" sz="1600" dirty="0">
                <a:solidFill>
                  <a:schemeClr val="tx1"/>
                </a:solidFill>
                <a:latin typeface="+mn-ea"/>
              </a:rPr>
              <a:t>, </a:t>
            </a:r>
            <a:r>
              <a:rPr kumimoji="1" lang="ko-KR" altLang="en-US" sz="1600" dirty="0">
                <a:solidFill>
                  <a:schemeClr val="tx1"/>
                </a:solidFill>
                <a:latin typeface="+mn-ea"/>
              </a:rPr>
              <a:t>세미나 등에서 강연 </a:t>
            </a:r>
            <a:r>
              <a:rPr kumimoji="1" lang="en-US" altLang="ko-KR" sz="1600" dirty="0">
                <a:solidFill>
                  <a:schemeClr val="tx1"/>
                </a:solidFill>
                <a:latin typeface="+mn-ea"/>
              </a:rPr>
              <a:t>· </a:t>
            </a:r>
            <a:r>
              <a:rPr kumimoji="1" lang="ko-KR" altLang="en-US" sz="1600" dirty="0">
                <a:solidFill>
                  <a:schemeClr val="tx1"/>
                </a:solidFill>
                <a:latin typeface="+mn-ea"/>
              </a:rPr>
              <a:t>공개하거나 외부기관에 </a:t>
            </a:r>
            <a:endParaRPr kumimoji="1" lang="en-US" altLang="ko-KR" sz="1600" dirty="0">
              <a:solidFill>
                <a:schemeClr val="tx1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kumimoji="1" lang="en-US" altLang="ko-KR" sz="1600" dirty="0">
                <a:latin typeface="+mn-ea"/>
              </a:rPr>
              <a:t>    </a:t>
            </a:r>
            <a:r>
              <a:rPr kumimoji="1" lang="ko-KR" altLang="en-US" sz="1600" dirty="0">
                <a:solidFill>
                  <a:schemeClr val="tx1"/>
                </a:solidFill>
                <a:latin typeface="+mn-ea"/>
              </a:rPr>
              <a:t>제공할 때에는 공식적인 승인절차를 거쳐야 합니다</a:t>
            </a:r>
            <a:r>
              <a:rPr kumimoji="1" lang="en-US" altLang="ko-KR" sz="1600" dirty="0">
                <a:solidFill>
                  <a:schemeClr val="tx1"/>
                </a:solidFill>
                <a:latin typeface="+mn-ea"/>
              </a:rPr>
              <a:t>.</a:t>
            </a:r>
          </a:p>
          <a:p>
            <a:pPr>
              <a:lnSpc>
                <a:spcPct val="150000"/>
              </a:lnSpc>
            </a:pPr>
            <a:r>
              <a:rPr kumimoji="1" lang="en-US" altLang="ko-KR" sz="1600" dirty="0">
                <a:solidFill>
                  <a:schemeClr val="tx1"/>
                </a:solidFill>
                <a:latin typeface="+mn-ea"/>
              </a:rPr>
              <a:t> </a:t>
            </a:r>
            <a:r>
              <a:rPr kumimoji="1" lang="ko-KR" altLang="en-US" sz="1600" dirty="0">
                <a:latin typeface="+mn-ea"/>
              </a:rPr>
              <a:t>▶ </a:t>
            </a:r>
            <a:r>
              <a:rPr kumimoji="1" lang="ko-KR" altLang="en-US" sz="1600" dirty="0">
                <a:solidFill>
                  <a:schemeClr val="tx1"/>
                </a:solidFill>
                <a:latin typeface="+mn-ea"/>
              </a:rPr>
              <a:t>회사의 승인 없이 고객</a:t>
            </a:r>
            <a:r>
              <a:rPr kumimoji="1" lang="en-US" altLang="ko-KR" sz="1600" dirty="0">
                <a:solidFill>
                  <a:schemeClr val="tx1"/>
                </a:solidFill>
                <a:latin typeface="+mn-ea"/>
              </a:rPr>
              <a:t>DB </a:t>
            </a:r>
            <a:r>
              <a:rPr kumimoji="1" lang="ko-KR" altLang="en-US" sz="1600" dirty="0">
                <a:solidFill>
                  <a:schemeClr val="tx1"/>
                </a:solidFill>
                <a:latin typeface="+mn-ea"/>
              </a:rPr>
              <a:t>등을 임의로 사적 용도로 사용해서는 안됩니다</a:t>
            </a:r>
            <a:r>
              <a:rPr kumimoji="1" lang="en-US" altLang="ko-KR" sz="1600" dirty="0">
                <a:solidFill>
                  <a:schemeClr val="tx1"/>
                </a:solidFill>
                <a:latin typeface="+mn-ea"/>
              </a:rPr>
              <a:t>.</a:t>
            </a:r>
          </a:p>
          <a:p>
            <a:pPr>
              <a:lnSpc>
                <a:spcPct val="150000"/>
              </a:lnSpc>
            </a:pPr>
            <a:r>
              <a:rPr kumimoji="1" lang="en-US" altLang="ko-KR" sz="1600" dirty="0">
                <a:solidFill>
                  <a:schemeClr val="tx1"/>
                </a:solidFill>
                <a:latin typeface="+mn-ea"/>
              </a:rPr>
              <a:t> </a:t>
            </a:r>
            <a:r>
              <a:rPr kumimoji="1" lang="ko-KR" altLang="en-US" sz="1600" dirty="0">
                <a:latin typeface="+mn-ea"/>
              </a:rPr>
              <a:t>▶ </a:t>
            </a:r>
            <a:r>
              <a:rPr kumimoji="1" lang="ko-KR" altLang="en-US" sz="1600" dirty="0">
                <a:solidFill>
                  <a:schemeClr val="tx1"/>
                </a:solidFill>
                <a:latin typeface="+mn-ea"/>
              </a:rPr>
              <a:t>관리자는 회사의 중요한 정보가 외부에 무단으로 유출되지 않도록 관리통제를 </a:t>
            </a:r>
            <a:endParaRPr kumimoji="1" lang="en-US" altLang="ko-KR" sz="1600" dirty="0">
              <a:solidFill>
                <a:schemeClr val="tx1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kumimoji="1" lang="en-US" altLang="ko-KR" sz="1600" dirty="0">
                <a:latin typeface="+mn-ea"/>
              </a:rPr>
              <a:t>     </a:t>
            </a:r>
            <a:r>
              <a:rPr kumimoji="1" lang="ko-KR" altLang="en-US" sz="1600" dirty="0">
                <a:solidFill>
                  <a:schemeClr val="tx1"/>
                </a:solidFill>
                <a:latin typeface="+mn-ea"/>
              </a:rPr>
              <a:t>하여야 하며</a:t>
            </a:r>
            <a:r>
              <a:rPr kumimoji="1" lang="en-US" altLang="ko-KR" sz="1600" dirty="0">
                <a:solidFill>
                  <a:schemeClr val="tx1"/>
                </a:solidFill>
                <a:latin typeface="+mn-ea"/>
              </a:rPr>
              <a:t>, </a:t>
            </a:r>
            <a:r>
              <a:rPr kumimoji="1" lang="ko-KR" altLang="en-US" sz="1600" dirty="0">
                <a:solidFill>
                  <a:schemeClr val="tx1"/>
                </a:solidFill>
                <a:latin typeface="+mn-ea"/>
              </a:rPr>
              <a:t>이를 위해 적절한 보안조치를 취해야 합니다</a:t>
            </a:r>
            <a:r>
              <a:rPr kumimoji="1" lang="en-US" altLang="ko-KR" sz="1600" dirty="0">
                <a:solidFill>
                  <a:schemeClr val="tx1"/>
                </a:solidFill>
                <a:latin typeface="+mn-ea"/>
              </a:rPr>
              <a:t>.</a:t>
            </a:r>
          </a:p>
        </p:txBody>
      </p:sp>
      <p:sp>
        <p:nvSpPr>
          <p:cNvPr id="19464" name="Rectangle 8"/>
          <p:cNvSpPr>
            <a:spLocks noChangeArrowheads="1"/>
          </p:cNvSpPr>
          <p:nvPr/>
        </p:nvSpPr>
        <p:spPr bwMode="auto">
          <a:xfrm>
            <a:off x="1295400" y="4495800"/>
            <a:ext cx="7315200" cy="1741512"/>
          </a:xfrm>
          <a:prstGeom prst="rect">
            <a:avLst/>
          </a:prstGeom>
          <a:gradFill rotWithShape="0">
            <a:gsLst>
              <a:gs pos="0">
                <a:srgbClr val="E7E7FF"/>
              </a:gs>
              <a:gs pos="100000">
                <a:srgbClr val="FFFFFF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9466" name="Rectangle 10"/>
          <p:cNvSpPr>
            <a:spLocks noChangeArrowheads="1"/>
          </p:cNvSpPr>
          <p:nvPr/>
        </p:nvSpPr>
        <p:spPr bwMode="auto">
          <a:xfrm>
            <a:off x="648448" y="4149080"/>
            <a:ext cx="7956000" cy="2088232"/>
          </a:xfrm>
          <a:prstGeom prst="rect">
            <a:avLst/>
          </a:prstGeom>
          <a:gradFill rotWithShape="0">
            <a:gsLst>
              <a:gs pos="0">
                <a:srgbClr val="CCCCFF"/>
              </a:gs>
              <a:gs pos="100000">
                <a:srgbClr val="FFFFFF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432000" anchor="ctr"/>
          <a:lstStyle/>
          <a:p>
            <a:pPr algn="l" eaLnBrk="1" latin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kumimoji="1" lang="ko-KR" altLang="en-US" sz="2000" b="1" dirty="0">
                <a:solidFill>
                  <a:schemeClr val="tx1"/>
                </a:solidFill>
                <a:latin typeface="+mn-ea"/>
              </a:rPr>
              <a:t>「영업비밀」</a:t>
            </a:r>
            <a:r>
              <a:rPr kumimoji="1" lang="ko-KR" altLang="en-US" sz="1400" b="1" dirty="0">
                <a:solidFill>
                  <a:schemeClr val="tx1"/>
                </a:solidFill>
                <a:latin typeface="+mn-ea"/>
              </a:rPr>
              <a:t>이란 공연히 알려져 있지 아니하고 독립된 경제적 가치를 가지는 것으로서</a:t>
            </a:r>
            <a:r>
              <a:rPr kumimoji="1" lang="en-US" altLang="ko-KR" sz="1400" b="1" dirty="0">
                <a:solidFill>
                  <a:schemeClr val="tx1"/>
                </a:solidFill>
                <a:latin typeface="+mn-ea"/>
              </a:rPr>
              <a:t>,</a:t>
            </a:r>
          </a:p>
          <a:p>
            <a:pPr algn="l" eaLnBrk="1" latinLnBrk="1" hangingPunct="1">
              <a:lnSpc>
                <a:spcPct val="110000"/>
              </a:lnSpc>
              <a:spcBef>
                <a:spcPct val="0"/>
              </a:spcBef>
              <a:buClrTx/>
              <a:buFontTx/>
              <a:buNone/>
            </a:pPr>
            <a:r>
              <a:rPr kumimoji="1" lang="ko-KR" altLang="en-US" sz="1400" b="1" dirty="0">
                <a:solidFill>
                  <a:schemeClr val="tx1"/>
                </a:solidFill>
                <a:latin typeface="+mn-ea"/>
              </a:rPr>
              <a:t>상당한 노력에 의하여 비밀로 유지된 생산방법 </a:t>
            </a:r>
            <a:r>
              <a:rPr kumimoji="1" lang="en-US" altLang="ko-KR" sz="1400" b="1" dirty="0">
                <a:solidFill>
                  <a:schemeClr val="tx1"/>
                </a:solidFill>
                <a:latin typeface="+mn-ea"/>
              </a:rPr>
              <a:t>· </a:t>
            </a:r>
            <a:r>
              <a:rPr kumimoji="1" lang="ko-KR" altLang="en-US" sz="1400" b="1" dirty="0">
                <a:solidFill>
                  <a:schemeClr val="tx1"/>
                </a:solidFill>
                <a:latin typeface="+mn-ea"/>
              </a:rPr>
              <a:t>판매방법 기타 영업활동에 유용한 기술상</a:t>
            </a:r>
          </a:p>
          <a:p>
            <a:pPr algn="l" eaLnBrk="1" latinLnBrk="1" hangingPunct="1">
              <a:lnSpc>
                <a:spcPct val="110000"/>
              </a:lnSpc>
              <a:spcBef>
                <a:spcPct val="0"/>
              </a:spcBef>
              <a:buClrTx/>
              <a:buFontTx/>
              <a:buNone/>
            </a:pPr>
            <a:r>
              <a:rPr kumimoji="1" lang="ko-KR" altLang="en-US" sz="1400" b="1" dirty="0">
                <a:solidFill>
                  <a:schemeClr val="tx1"/>
                </a:solidFill>
                <a:latin typeface="+mn-ea"/>
              </a:rPr>
              <a:t>또는 경영상의 정보를 의미합니다</a:t>
            </a:r>
            <a:r>
              <a:rPr kumimoji="1" lang="en-US" altLang="ko-KR" sz="1400" b="1" dirty="0">
                <a:solidFill>
                  <a:schemeClr val="tx1"/>
                </a:solidFill>
                <a:latin typeface="+mn-ea"/>
              </a:rPr>
              <a:t>. </a:t>
            </a:r>
            <a:endParaRPr kumimoji="1" lang="en-US" altLang="ko-KR" sz="800" b="1" dirty="0">
              <a:solidFill>
                <a:schemeClr val="tx1"/>
              </a:solidFill>
              <a:latin typeface="+mn-ea"/>
            </a:endParaRPr>
          </a:p>
          <a:p>
            <a:pPr algn="l" eaLnBrk="1" latinLnBrk="1" hangingPunct="1">
              <a:lnSpc>
                <a:spcPct val="110000"/>
              </a:lnSpc>
              <a:spcBef>
                <a:spcPct val="0"/>
              </a:spcBef>
              <a:buClrTx/>
              <a:buFontTx/>
              <a:buNone/>
            </a:pPr>
            <a:endParaRPr kumimoji="1" lang="en-US" altLang="ko-KR" sz="800" b="1" dirty="0">
              <a:solidFill>
                <a:schemeClr val="tx1"/>
              </a:solidFill>
              <a:latin typeface="+mn-ea"/>
            </a:endParaRPr>
          </a:p>
          <a:p>
            <a:pPr algn="l" eaLnBrk="1" latinLnBrk="1" hangingPunct="1">
              <a:lnSpc>
                <a:spcPct val="110000"/>
              </a:lnSpc>
              <a:spcBef>
                <a:spcPct val="0"/>
              </a:spcBef>
              <a:buClrTx/>
              <a:buFontTx/>
              <a:buNone/>
            </a:pPr>
            <a:r>
              <a:rPr kumimoji="1" lang="en-US" altLang="ko-KR" sz="1400" b="1" dirty="0">
                <a:solidFill>
                  <a:schemeClr val="tx1"/>
                </a:solidFill>
                <a:latin typeface="+mn-ea"/>
              </a:rPr>
              <a:t>① </a:t>
            </a:r>
            <a:r>
              <a:rPr kumimoji="1" lang="ko-KR" altLang="en-US" sz="1400" b="1" dirty="0">
                <a:solidFill>
                  <a:schemeClr val="tx1"/>
                </a:solidFill>
                <a:latin typeface="+mn-ea"/>
              </a:rPr>
              <a:t>인사</a:t>
            </a:r>
            <a:r>
              <a:rPr kumimoji="1" lang="en-US" altLang="ko-KR" sz="1400" b="1" dirty="0">
                <a:solidFill>
                  <a:schemeClr val="tx1"/>
                </a:solidFill>
                <a:latin typeface="+mn-ea"/>
              </a:rPr>
              <a:t>·</a:t>
            </a:r>
            <a:r>
              <a:rPr kumimoji="1" lang="ko-KR" altLang="en-US" sz="1400" b="1" dirty="0">
                <a:solidFill>
                  <a:schemeClr val="tx1"/>
                </a:solidFill>
                <a:latin typeface="+mn-ea"/>
              </a:rPr>
              <a:t>조직 및 재무현황</a:t>
            </a:r>
            <a:r>
              <a:rPr kumimoji="1" lang="en-US" altLang="ko-KR" sz="1400" b="1" dirty="0">
                <a:solidFill>
                  <a:schemeClr val="tx1"/>
                </a:solidFill>
                <a:latin typeface="+mn-ea"/>
              </a:rPr>
              <a:t>, </a:t>
            </a:r>
            <a:r>
              <a:rPr kumimoji="1" lang="ko-KR" altLang="en-US" sz="1400" b="1" dirty="0">
                <a:solidFill>
                  <a:schemeClr val="tx1"/>
                </a:solidFill>
                <a:latin typeface="+mn-ea"/>
              </a:rPr>
              <a:t>생산</a:t>
            </a:r>
            <a:r>
              <a:rPr kumimoji="1" lang="en-US" altLang="ko-KR" sz="1400" b="1" dirty="0">
                <a:solidFill>
                  <a:schemeClr val="tx1"/>
                </a:solidFill>
                <a:latin typeface="+mn-ea"/>
              </a:rPr>
              <a:t>·</a:t>
            </a:r>
            <a:r>
              <a:rPr kumimoji="1" lang="ko-KR" altLang="en-US" sz="1400" b="1" dirty="0">
                <a:solidFill>
                  <a:schemeClr val="tx1"/>
                </a:solidFill>
                <a:latin typeface="+mn-ea"/>
              </a:rPr>
              <a:t>판매현황</a:t>
            </a:r>
            <a:r>
              <a:rPr kumimoji="1" lang="en-US" altLang="ko-KR" sz="1400" b="1" dirty="0">
                <a:solidFill>
                  <a:schemeClr val="tx1"/>
                </a:solidFill>
                <a:latin typeface="+mn-ea"/>
              </a:rPr>
              <a:t>, </a:t>
            </a:r>
            <a:r>
              <a:rPr kumimoji="1" lang="ko-KR" altLang="en-US" sz="1400" b="1" dirty="0">
                <a:solidFill>
                  <a:schemeClr val="tx1"/>
                </a:solidFill>
                <a:latin typeface="+mn-ea"/>
              </a:rPr>
              <a:t>마케팅 기법 등의 경영상의 정보</a:t>
            </a:r>
          </a:p>
          <a:p>
            <a:pPr algn="l" eaLnBrk="1" latinLnBrk="1" hangingPunct="1">
              <a:lnSpc>
                <a:spcPct val="110000"/>
              </a:lnSpc>
              <a:spcBef>
                <a:spcPct val="0"/>
              </a:spcBef>
              <a:buClrTx/>
              <a:buFontTx/>
              <a:buNone/>
            </a:pPr>
            <a:r>
              <a:rPr kumimoji="1" lang="ko-KR" altLang="en-US" sz="1400" b="1" dirty="0">
                <a:solidFill>
                  <a:schemeClr val="tx1"/>
                </a:solidFill>
                <a:latin typeface="+mn-ea"/>
              </a:rPr>
              <a:t>② 제품의 설계방법</a:t>
            </a:r>
            <a:r>
              <a:rPr kumimoji="1" lang="en-US" altLang="ko-KR" sz="1400" b="1" dirty="0">
                <a:solidFill>
                  <a:schemeClr val="tx1"/>
                </a:solidFill>
                <a:latin typeface="+mn-ea"/>
              </a:rPr>
              <a:t>, </a:t>
            </a:r>
            <a:r>
              <a:rPr kumimoji="1" lang="ko-KR" altLang="en-US" sz="1400" b="1" dirty="0">
                <a:solidFill>
                  <a:schemeClr val="tx1"/>
                </a:solidFill>
                <a:latin typeface="+mn-ea"/>
              </a:rPr>
              <a:t>설계도면</a:t>
            </a:r>
            <a:r>
              <a:rPr kumimoji="1" lang="en-US" altLang="ko-KR" sz="1400" b="1" dirty="0">
                <a:solidFill>
                  <a:schemeClr val="tx1"/>
                </a:solidFill>
                <a:latin typeface="+mn-ea"/>
              </a:rPr>
              <a:t>, </a:t>
            </a:r>
            <a:r>
              <a:rPr kumimoji="1" lang="ko-KR" altLang="en-US" sz="1400" b="1" dirty="0">
                <a:solidFill>
                  <a:schemeClr val="tx1"/>
                </a:solidFill>
                <a:latin typeface="+mn-ea"/>
              </a:rPr>
              <a:t>제조공정</a:t>
            </a:r>
            <a:r>
              <a:rPr kumimoji="1" lang="en-US" altLang="ko-KR" sz="1400" b="1" dirty="0">
                <a:solidFill>
                  <a:schemeClr val="tx1"/>
                </a:solidFill>
                <a:latin typeface="+mn-ea"/>
              </a:rPr>
              <a:t>, </a:t>
            </a:r>
            <a:r>
              <a:rPr kumimoji="1" lang="ko-KR" altLang="en-US" sz="1400" b="1" dirty="0">
                <a:solidFill>
                  <a:schemeClr val="tx1"/>
                </a:solidFill>
                <a:latin typeface="+mn-ea"/>
              </a:rPr>
              <a:t>제조장치</a:t>
            </a:r>
            <a:r>
              <a:rPr kumimoji="1" lang="en-US" altLang="ko-KR" sz="1400" b="1" dirty="0">
                <a:solidFill>
                  <a:schemeClr val="tx1"/>
                </a:solidFill>
                <a:latin typeface="+mn-ea"/>
              </a:rPr>
              <a:t>, </a:t>
            </a:r>
            <a:r>
              <a:rPr kumimoji="1" lang="ko-KR" altLang="en-US" sz="1400" b="1" dirty="0">
                <a:solidFill>
                  <a:schemeClr val="tx1"/>
                </a:solidFill>
                <a:latin typeface="+mn-ea"/>
              </a:rPr>
              <a:t>제조와 관련된 기술상의 정보</a:t>
            </a:r>
          </a:p>
          <a:p>
            <a:pPr algn="l" eaLnBrk="1" latinLnBrk="1" hangingPunct="1">
              <a:lnSpc>
                <a:spcPct val="110000"/>
              </a:lnSpc>
              <a:spcBef>
                <a:spcPct val="0"/>
              </a:spcBef>
              <a:buClrTx/>
              <a:buFontTx/>
              <a:buNone/>
            </a:pPr>
            <a:r>
              <a:rPr kumimoji="1" lang="ko-KR" altLang="en-US" sz="1400" b="1" dirty="0">
                <a:solidFill>
                  <a:schemeClr val="tx1"/>
                </a:solidFill>
                <a:latin typeface="+mn-ea"/>
              </a:rPr>
              <a:t>③ 제품의 연구개발</a:t>
            </a:r>
            <a:r>
              <a:rPr kumimoji="1" lang="en-US" altLang="ko-KR" sz="1400" b="1" dirty="0">
                <a:solidFill>
                  <a:schemeClr val="tx1"/>
                </a:solidFill>
                <a:latin typeface="+mn-ea"/>
              </a:rPr>
              <a:t>(R&amp;D) </a:t>
            </a:r>
            <a:r>
              <a:rPr kumimoji="1" lang="ko-KR" altLang="en-US" sz="1400" b="1" dirty="0">
                <a:solidFill>
                  <a:schemeClr val="tx1"/>
                </a:solidFill>
                <a:latin typeface="+mn-ea"/>
              </a:rPr>
              <a:t>계획</a:t>
            </a:r>
            <a:r>
              <a:rPr kumimoji="1" lang="en-US" altLang="ko-KR" sz="1400" b="1" dirty="0">
                <a:solidFill>
                  <a:schemeClr val="tx1"/>
                </a:solidFill>
                <a:latin typeface="+mn-ea"/>
              </a:rPr>
              <a:t>, </a:t>
            </a:r>
            <a:r>
              <a:rPr kumimoji="1" lang="ko-KR" altLang="en-US" sz="1400" b="1" dirty="0">
                <a:solidFill>
                  <a:schemeClr val="tx1"/>
                </a:solidFill>
                <a:latin typeface="+mn-ea"/>
              </a:rPr>
              <a:t>작업보고서 및 일지의 내용</a:t>
            </a:r>
            <a:r>
              <a:rPr kumimoji="1" lang="en-US" altLang="ko-KR" sz="1400" b="1" dirty="0">
                <a:solidFill>
                  <a:schemeClr val="tx1"/>
                </a:solidFill>
                <a:latin typeface="+mn-ea"/>
              </a:rPr>
              <a:t>, </a:t>
            </a:r>
            <a:r>
              <a:rPr kumimoji="1" lang="ko-KR" altLang="en-US" sz="1400" b="1" dirty="0">
                <a:solidFill>
                  <a:schemeClr val="tx1"/>
                </a:solidFill>
                <a:latin typeface="+mn-ea"/>
              </a:rPr>
              <a:t>실험데이터</a:t>
            </a:r>
            <a:r>
              <a:rPr kumimoji="1" lang="en-US" altLang="ko-KR" sz="1400" b="1" dirty="0">
                <a:solidFill>
                  <a:schemeClr val="tx1"/>
                </a:solidFill>
                <a:latin typeface="+mn-ea"/>
              </a:rPr>
              <a:t>, </a:t>
            </a:r>
            <a:r>
              <a:rPr kumimoji="1" lang="ko-KR" altLang="en-US" sz="1400" b="1" dirty="0">
                <a:solidFill>
                  <a:schemeClr val="tx1"/>
                </a:solidFill>
                <a:latin typeface="+mn-ea"/>
              </a:rPr>
              <a:t>연구성과</a:t>
            </a:r>
          </a:p>
          <a:p>
            <a:pPr algn="l" eaLnBrk="1" latinLnBrk="1" hangingPunct="1">
              <a:lnSpc>
                <a:spcPct val="110000"/>
              </a:lnSpc>
              <a:spcBef>
                <a:spcPct val="0"/>
              </a:spcBef>
              <a:buClrTx/>
              <a:buFontTx/>
              <a:buNone/>
            </a:pPr>
            <a:r>
              <a:rPr kumimoji="1" lang="ko-KR" altLang="en-US" sz="1400" b="1" dirty="0">
                <a:solidFill>
                  <a:schemeClr val="tx1"/>
                </a:solidFill>
                <a:latin typeface="+mn-ea"/>
              </a:rPr>
              <a:t>    분석자료 등 연구개발에 관한 정보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395536" y="148570"/>
            <a:ext cx="516038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ko-KR" sz="2000" b="1" dirty="0">
                <a:latin typeface="+mn-ea"/>
              </a:rPr>
              <a:t>4) </a:t>
            </a:r>
            <a:r>
              <a:rPr kumimoji="1" lang="ko-KR" altLang="en-US" sz="2000" b="1" dirty="0">
                <a:latin typeface="+mn-ea"/>
              </a:rPr>
              <a:t>회사 정보 보호</a:t>
            </a:r>
            <a:endParaRPr lang="ko-KR" altLang="en-US" b="1" dirty="0"/>
          </a:p>
        </p:txBody>
      </p:sp>
      <p:sp>
        <p:nvSpPr>
          <p:cNvPr id="19459" name="Rectangle 3"/>
          <p:cNvSpPr>
            <a:spLocks noChangeArrowheads="1"/>
          </p:cNvSpPr>
          <p:nvPr/>
        </p:nvSpPr>
        <p:spPr bwMode="auto">
          <a:xfrm>
            <a:off x="467544" y="922088"/>
            <a:ext cx="8352928" cy="778719"/>
          </a:xfrm>
          <a:prstGeom prst="rect">
            <a:avLst/>
          </a:prstGeom>
          <a:gradFill rotWithShape="0">
            <a:gsLst>
              <a:gs pos="0">
                <a:srgbClr val="CCECFF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457200" indent="-457200">
              <a:spcBef>
                <a:spcPct val="0"/>
              </a:spcBef>
            </a:pPr>
            <a:r>
              <a:rPr kumimoji="1" lang="en-US" altLang="ko-KR" sz="1600" b="1" dirty="0">
                <a:solidFill>
                  <a:schemeClr val="tx1"/>
                </a:solidFill>
                <a:latin typeface="+mn-ea"/>
              </a:rPr>
              <a:t> </a:t>
            </a:r>
            <a:r>
              <a:rPr lang="en-US" altLang="ko-KR" sz="1600" b="1" dirty="0">
                <a:latin typeface="+mn-ea"/>
              </a:rPr>
              <a:t>Ⅰ.</a:t>
            </a:r>
            <a:r>
              <a:rPr kumimoji="1" lang="en-US" altLang="ko-KR" sz="1600" b="1" dirty="0">
                <a:latin typeface="+mn-ea"/>
              </a:rPr>
              <a:t> </a:t>
            </a:r>
            <a:r>
              <a:rPr kumimoji="1" lang="ko-KR" altLang="en-US" sz="1600" b="1" dirty="0">
                <a:solidFill>
                  <a:schemeClr val="tx1"/>
                </a:solidFill>
                <a:latin typeface="+mn-ea"/>
              </a:rPr>
              <a:t>회사의 영업비밀이나 보안을 요하는 정보를 외부에 무단으로 유출하지 않으며</a:t>
            </a:r>
            <a:r>
              <a:rPr kumimoji="1" lang="en-US" altLang="ko-KR" sz="1600" b="1" dirty="0">
                <a:solidFill>
                  <a:schemeClr val="tx1"/>
                </a:solidFill>
                <a:latin typeface="+mn-ea"/>
              </a:rPr>
              <a:t>, </a:t>
            </a:r>
          </a:p>
          <a:p>
            <a:pPr marL="457200" indent="-457200">
              <a:spcBef>
                <a:spcPct val="0"/>
              </a:spcBef>
            </a:pPr>
            <a:r>
              <a:rPr kumimoji="1" lang="en-US" altLang="ko-KR" sz="1600" b="1" dirty="0">
                <a:latin typeface="+mn-ea"/>
              </a:rPr>
              <a:t>     </a:t>
            </a:r>
            <a:r>
              <a:rPr kumimoji="1" lang="ko-KR" altLang="en-US" sz="1600" b="1" dirty="0">
                <a:solidFill>
                  <a:schemeClr val="tx1"/>
                </a:solidFill>
                <a:latin typeface="+mn-ea"/>
              </a:rPr>
              <a:t>직무수행</a:t>
            </a:r>
            <a:r>
              <a:rPr kumimoji="1" lang="ko-KR" altLang="en-US" sz="1600" b="1" dirty="0">
                <a:latin typeface="+mn-ea"/>
              </a:rPr>
              <a:t> </a:t>
            </a:r>
            <a:r>
              <a:rPr kumimoji="1" lang="ko-KR" altLang="en-US" sz="1600" b="1" dirty="0">
                <a:solidFill>
                  <a:schemeClr val="tx1"/>
                </a:solidFill>
                <a:latin typeface="+mn-ea"/>
              </a:rPr>
              <a:t>중 취득한 정보는 퇴직 후에도 사전 허가나 승인 없이 유출하지 않는다</a:t>
            </a:r>
            <a:r>
              <a:rPr kumimoji="1" lang="en-US" altLang="ko-KR" sz="1600" b="1" dirty="0">
                <a:solidFill>
                  <a:schemeClr val="tx1"/>
                </a:solidFill>
                <a:latin typeface="+mn-ea"/>
              </a:rPr>
              <a:t>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3"/>
          <p:cNvSpPr>
            <a:spLocks noChangeArrowheads="1"/>
          </p:cNvSpPr>
          <p:nvPr/>
        </p:nvSpPr>
        <p:spPr bwMode="auto">
          <a:xfrm>
            <a:off x="395536" y="908720"/>
            <a:ext cx="8291264" cy="767680"/>
          </a:xfrm>
          <a:prstGeom prst="rect">
            <a:avLst/>
          </a:prstGeom>
          <a:gradFill rotWithShape="0">
            <a:gsLst>
              <a:gs pos="0">
                <a:srgbClr val="CCECFF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457200" indent="-457200">
              <a:spcBef>
                <a:spcPct val="0"/>
              </a:spcBef>
            </a:pPr>
            <a:r>
              <a:rPr lang="en-US" altLang="ko-KR" sz="1600" b="1" dirty="0">
                <a:latin typeface="+mn-ea"/>
              </a:rPr>
              <a:t>Ⅱ</a:t>
            </a:r>
            <a:r>
              <a:rPr kumimoji="1" lang="en-US" altLang="ko-KR" sz="1600" b="1" dirty="0">
                <a:latin typeface="+mn-ea"/>
              </a:rPr>
              <a:t>. </a:t>
            </a:r>
            <a:r>
              <a:rPr kumimoji="1" lang="ko-KR" altLang="en-US" sz="1600" b="1" dirty="0">
                <a:solidFill>
                  <a:schemeClr val="tx1"/>
                </a:solidFill>
                <a:latin typeface="+mn-ea"/>
              </a:rPr>
              <a:t>회사와 관련된 정보를 왜곡 </a:t>
            </a:r>
            <a:r>
              <a:rPr kumimoji="1" lang="en-US" altLang="ko-KR" sz="1600" b="1" dirty="0">
                <a:solidFill>
                  <a:schemeClr val="tx1"/>
                </a:solidFill>
                <a:latin typeface="+mn-ea"/>
              </a:rPr>
              <a:t>· </a:t>
            </a:r>
            <a:r>
              <a:rPr kumimoji="1" lang="ko-KR" altLang="en-US" sz="1600" b="1" dirty="0">
                <a:solidFill>
                  <a:schemeClr val="tx1"/>
                </a:solidFill>
                <a:latin typeface="+mn-ea"/>
              </a:rPr>
              <a:t>날조하거나 무단훼손 해서는 안되며</a:t>
            </a:r>
            <a:r>
              <a:rPr kumimoji="1" lang="en-US" altLang="ko-KR" sz="1600" b="1" dirty="0">
                <a:solidFill>
                  <a:schemeClr val="tx1"/>
                </a:solidFill>
                <a:latin typeface="+mn-ea"/>
              </a:rPr>
              <a:t>, </a:t>
            </a:r>
            <a:r>
              <a:rPr kumimoji="1" lang="ko-KR" altLang="en-US" sz="1600" b="1" dirty="0">
                <a:solidFill>
                  <a:schemeClr val="tx1"/>
                </a:solidFill>
                <a:latin typeface="+mn-ea"/>
              </a:rPr>
              <a:t>허위사실이나 </a:t>
            </a:r>
            <a:endParaRPr kumimoji="1" lang="en-US" altLang="ko-KR" sz="1600" b="1" dirty="0">
              <a:solidFill>
                <a:schemeClr val="tx1"/>
              </a:solidFill>
              <a:latin typeface="+mn-ea"/>
            </a:endParaRPr>
          </a:p>
          <a:p>
            <a:pPr marL="457200" indent="-457200">
              <a:spcBef>
                <a:spcPct val="0"/>
              </a:spcBef>
            </a:pPr>
            <a:r>
              <a:rPr kumimoji="1" lang="en-US" altLang="ko-KR" sz="1600" b="1" dirty="0">
                <a:latin typeface="+mn-ea"/>
              </a:rPr>
              <a:t>    </a:t>
            </a:r>
            <a:r>
              <a:rPr kumimoji="1" lang="ko-KR" altLang="en-US" sz="1600" b="1" dirty="0">
                <a:solidFill>
                  <a:schemeClr val="tx1"/>
                </a:solidFill>
                <a:latin typeface="+mn-ea"/>
              </a:rPr>
              <a:t>유언비어를 유포하지 않는다</a:t>
            </a:r>
            <a:r>
              <a:rPr kumimoji="1" lang="en-US" altLang="ko-KR" sz="1600" b="1" dirty="0">
                <a:solidFill>
                  <a:schemeClr val="tx1"/>
                </a:solidFill>
                <a:latin typeface="+mn-ea"/>
              </a:rPr>
              <a:t>.</a:t>
            </a:r>
          </a:p>
        </p:txBody>
      </p:sp>
      <p:sp>
        <p:nvSpPr>
          <p:cNvPr id="20484" name="Text Box 4"/>
          <p:cNvSpPr txBox="1">
            <a:spLocks noChangeArrowheads="1"/>
          </p:cNvSpPr>
          <p:nvPr/>
        </p:nvSpPr>
        <p:spPr bwMode="auto">
          <a:xfrm>
            <a:off x="395536" y="2286276"/>
            <a:ext cx="8447856" cy="2677656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ko-KR" sz="1600" dirty="0">
                <a:solidFill>
                  <a:schemeClr val="tx1"/>
                </a:solidFill>
                <a:latin typeface="+mn-ea"/>
              </a:rPr>
              <a:t> </a:t>
            </a:r>
            <a:r>
              <a:rPr kumimoji="1" lang="en-US" altLang="ko-KR" sz="1600" dirty="0">
                <a:latin typeface="+mn-ea"/>
              </a:rPr>
              <a:t> </a:t>
            </a:r>
            <a:r>
              <a:rPr kumimoji="1" lang="ko-KR" altLang="en-US" sz="1600" dirty="0">
                <a:latin typeface="+mn-ea"/>
              </a:rPr>
              <a:t>▶ </a:t>
            </a:r>
            <a:r>
              <a:rPr kumimoji="1" lang="ko-KR" altLang="en-US" sz="1600" dirty="0">
                <a:solidFill>
                  <a:schemeClr val="tx1"/>
                </a:solidFill>
                <a:latin typeface="+mn-ea"/>
              </a:rPr>
              <a:t>회사와 관련한 모든 정보를 자의적으로 왜곡하거나 허위사실을 유포해서는 안되며</a:t>
            </a:r>
            <a:r>
              <a:rPr kumimoji="1" lang="en-US" altLang="ko-KR" sz="1600" dirty="0">
                <a:solidFill>
                  <a:schemeClr val="tx1"/>
                </a:solidFill>
                <a:latin typeface="+mn-ea"/>
              </a:rPr>
              <a:t>, </a:t>
            </a:r>
          </a:p>
          <a:p>
            <a:pPr>
              <a:lnSpc>
                <a:spcPct val="150000"/>
              </a:lnSpc>
            </a:pPr>
            <a:r>
              <a:rPr kumimoji="1" lang="en-US" altLang="ko-KR" sz="1600" dirty="0">
                <a:solidFill>
                  <a:schemeClr val="tx1"/>
                </a:solidFill>
                <a:latin typeface="+mn-ea"/>
              </a:rPr>
              <a:t>      </a:t>
            </a:r>
            <a:r>
              <a:rPr kumimoji="1" lang="ko-KR" altLang="en-US" sz="1600" dirty="0">
                <a:solidFill>
                  <a:schemeClr val="tx1"/>
                </a:solidFill>
                <a:latin typeface="+mn-ea"/>
              </a:rPr>
              <a:t>허위 사실을 상부에 보고하여 이로 인해 잘못된 의사결정이 이루어지도록 해서도 </a:t>
            </a:r>
            <a:endParaRPr kumimoji="1" lang="en-US" altLang="ko-KR" sz="1600" dirty="0">
              <a:solidFill>
                <a:schemeClr val="tx1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kumimoji="1" lang="en-US" altLang="ko-KR" sz="1600" dirty="0">
                <a:solidFill>
                  <a:schemeClr val="tx1"/>
                </a:solidFill>
                <a:latin typeface="+mn-ea"/>
              </a:rPr>
              <a:t>      </a:t>
            </a:r>
            <a:r>
              <a:rPr kumimoji="1" lang="ko-KR" altLang="en-US" sz="1600" dirty="0">
                <a:solidFill>
                  <a:schemeClr val="tx1"/>
                </a:solidFill>
                <a:latin typeface="+mn-ea"/>
              </a:rPr>
              <a:t>안됩니다</a:t>
            </a:r>
            <a:r>
              <a:rPr kumimoji="1" lang="en-US" altLang="ko-KR" sz="1600" dirty="0">
                <a:solidFill>
                  <a:schemeClr val="tx1"/>
                </a:solidFill>
                <a:latin typeface="+mn-ea"/>
              </a:rPr>
              <a:t>.</a:t>
            </a:r>
          </a:p>
          <a:p>
            <a:pPr>
              <a:lnSpc>
                <a:spcPct val="150000"/>
              </a:lnSpc>
            </a:pPr>
            <a:r>
              <a:rPr kumimoji="1" lang="en-US" altLang="ko-KR" sz="1600" dirty="0">
                <a:solidFill>
                  <a:schemeClr val="tx1"/>
                </a:solidFill>
                <a:latin typeface="+mn-ea"/>
              </a:rPr>
              <a:t> </a:t>
            </a:r>
            <a:r>
              <a:rPr kumimoji="1" lang="en-US" altLang="ko-KR" sz="1600" dirty="0">
                <a:latin typeface="+mn-ea"/>
              </a:rPr>
              <a:t> </a:t>
            </a:r>
            <a:r>
              <a:rPr kumimoji="1" lang="ko-KR" altLang="en-US" sz="1600" dirty="0">
                <a:latin typeface="+mn-ea"/>
              </a:rPr>
              <a:t>▶ </a:t>
            </a:r>
            <a:r>
              <a:rPr kumimoji="1" lang="ko-KR" altLang="en-US" sz="1600" dirty="0">
                <a:solidFill>
                  <a:schemeClr val="tx1"/>
                </a:solidFill>
                <a:latin typeface="+mn-ea"/>
              </a:rPr>
              <a:t>특히</a:t>
            </a:r>
            <a:r>
              <a:rPr kumimoji="1" lang="en-US" altLang="ko-KR" sz="1600" dirty="0">
                <a:solidFill>
                  <a:schemeClr val="tx1"/>
                </a:solidFill>
                <a:latin typeface="+mn-ea"/>
              </a:rPr>
              <a:t>, </a:t>
            </a:r>
            <a:r>
              <a:rPr kumimoji="1" lang="ko-KR" altLang="en-US" sz="1600" dirty="0">
                <a:solidFill>
                  <a:schemeClr val="tx1"/>
                </a:solidFill>
                <a:latin typeface="+mn-ea"/>
              </a:rPr>
              <a:t>본인의 실수나 부정을 은폐 </a:t>
            </a:r>
            <a:r>
              <a:rPr kumimoji="1" lang="en-US" altLang="ko-KR" sz="1600" dirty="0">
                <a:solidFill>
                  <a:schemeClr val="tx1"/>
                </a:solidFill>
                <a:latin typeface="+mn-ea"/>
              </a:rPr>
              <a:t>· </a:t>
            </a:r>
            <a:r>
              <a:rPr kumimoji="1" lang="ko-KR" altLang="en-US" sz="1600" dirty="0">
                <a:solidFill>
                  <a:schemeClr val="tx1"/>
                </a:solidFill>
                <a:latin typeface="+mn-ea"/>
              </a:rPr>
              <a:t>축소하기 위해 업무상 정보를 왜곡 </a:t>
            </a:r>
            <a:r>
              <a:rPr kumimoji="1" lang="en-US" altLang="ko-KR" sz="1600" dirty="0">
                <a:solidFill>
                  <a:schemeClr val="tx1"/>
                </a:solidFill>
                <a:latin typeface="+mn-ea"/>
              </a:rPr>
              <a:t>· </a:t>
            </a:r>
            <a:r>
              <a:rPr kumimoji="1" lang="ko-KR" altLang="en-US" sz="1600" dirty="0">
                <a:solidFill>
                  <a:schemeClr val="tx1"/>
                </a:solidFill>
                <a:latin typeface="+mn-ea"/>
              </a:rPr>
              <a:t>날조해서도 </a:t>
            </a:r>
            <a:endParaRPr kumimoji="1" lang="en-US" altLang="ko-KR" sz="1600" dirty="0">
              <a:solidFill>
                <a:schemeClr val="tx1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kumimoji="1" lang="en-US" altLang="ko-KR" sz="1600" dirty="0">
                <a:solidFill>
                  <a:schemeClr val="tx1"/>
                </a:solidFill>
                <a:latin typeface="+mn-ea"/>
              </a:rPr>
              <a:t>      </a:t>
            </a:r>
            <a:r>
              <a:rPr kumimoji="1" lang="ko-KR" altLang="en-US" sz="1600" dirty="0">
                <a:solidFill>
                  <a:schemeClr val="tx1"/>
                </a:solidFill>
                <a:latin typeface="+mn-ea"/>
              </a:rPr>
              <a:t>안되며</a:t>
            </a:r>
            <a:r>
              <a:rPr kumimoji="1" lang="en-US" altLang="ko-KR" sz="1600" dirty="0">
                <a:solidFill>
                  <a:schemeClr val="tx1"/>
                </a:solidFill>
                <a:latin typeface="+mn-ea"/>
              </a:rPr>
              <a:t>, </a:t>
            </a:r>
            <a:r>
              <a:rPr kumimoji="1" lang="ko-KR" altLang="en-US" sz="1600" dirty="0">
                <a:solidFill>
                  <a:schemeClr val="tx1"/>
                </a:solidFill>
                <a:latin typeface="+mn-ea"/>
              </a:rPr>
              <a:t>관련자료 및 데이터를 무단 훼손 </a:t>
            </a:r>
            <a:r>
              <a:rPr kumimoji="1" lang="en-US" altLang="ko-KR" sz="1600" dirty="0">
                <a:solidFill>
                  <a:schemeClr val="tx1"/>
                </a:solidFill>
                <a:latin typeface="+mn-ea"/>
              </a:rPr>
              <a:t>· </a:t>
            </a:r>
            <a:r>
              <a:rPr kumimoji="1" lang="ko-KR" altLang="en-US" sz="1600" dirty="0">
                <a:solidFill>
                  <a:schemeClr val="tx1"/>
                </a:solidFill>
                <a:latin typeface="+mn-ea"/>
              </a:rPr>
              <a:t>조작해서는 안됩니다</a:t>
            </a:r>
            <a:r>
              <a:rPr kumimoji="1" lang="en-US" altLang="ko-KR" sz="1600" dirty="0">
                <a:solidFill>
                  <a:schemeClr val="tx1"/>
                </a:solidFill>
                <a:latin typeface="+mn-ea"/>
              </a:rPr>
              <a:t>.</a:t>
            </a:r>
          </a:p>
          <a:p>
            <a:pPr>
              <a:lnSpc>
                <a:spcPct val="150000"/>
              </a:lnSpc>
            </a:pPr>
            <a:r>
              <a:rPr kumimoji="1" lang="en-US" altLang="ko-KR" sz="1600" dirty="0">
                <a:solidFill>
                  <a:schemeClr val="tx1"/>
                </a:solidFill>
                <a:latin typeface="+mn-ea"/>
              </a:rPr>
              <a:t> </a:t>
            </a:r>
            <a:r>
              <a:rPr kumimoji="1" lang="en-US" altLang="ko-KR" sz="1600" dirty="0">
                <a:latin typeface="+mn-ea"/>
              </a:rPr>
              <a:t> </a:t>
            </a:r>
            <a:r>
              <a:rPr kumimoji="1" lang="ko-KR" altLang="en-US" sz="1600" dirty="0">
                <a:latin typeface="+mn-ea"/>
              </a:rPr>
              <a:t>▶ </a:t>
            </a:r>
            <a:r>
              <a:rPr kumimoji="1" lang="ko-KR" altLang="en-US" sz="1600" dirty="0">
                <a:solidFill>
                  <a:schemeClr val="tx1"/>
                </a:solidFill>
                <a:latin typeface="+mn-ea"/>
              </a:rPr>
              <a:t>상하 또는 동료직원의 사생활에 대해 근거 없는 사실을 유포하거나</a:t>
            </a:r>
            <a:r>
              <a:rPr kumimoji="1" lang="en-US" altLang="ko-KR" sz="1600" dirty="0">
                <a:solidFill>
                  <a:schemeClr val="tx1"/>
                </a:solidFill>
                <a:latin typeface="+mn-ea"/>
              </a:rPr>
              <a:t>, </a:t>
            </a:r>
            <a:r>
              <a:rPr kumimoji="1" lang="ko-KR" altLang="en-US" sz="1600" dirty="0">
                <a:solidFill>
                  <a:schemeClr val="tx1"/>
                </a:solidFill>
                <a:latin typeface="+mn-ea"/>
              </a:rPr>
              <a:t>과장 또는 험담을 </a:t>
            </a:r>
            <a:endParaRPr kumimoji="1" lang="en-US" altLang="ko-KR" sz="1600" dirty="0">
              <a:solidFill>
                <a:schemeClr val="tx1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kumimoji="1" lang="en-US" altLang="ko-KR" sz="1600" dirty="0">
                <a:solidFill>
                  <a:schemeClr val="tx1"/>
                </a:solidFill>
                <a:latin typeface="+mn-ea"/>
              </a:rPr>
              <a:t>      </a:t>
            </a:r>
            <a:r>
              <a:rPr kumimoji="1" lang="ko-KR" altLang="en-US" sz="1600" dirty="0">
                <a:solidFill>
                  <a:schemeClr val="tx1"/>
                </a:solidFill>
                <a:latin typeface="+mn-ea"/>
              </a:rPr>
              <a:t>해서는 안됩니다</a:t>
            </a:r>
            <a:r>
              <a:rPr kumimoji="1" lang="en-US" altLang="ko-KR" sz="1600" dirty="0">
                <a:solidFill>
                  <a:schemeClr val="tx1"/>
                </a:solidFill>
                <a:latin typeface="+mn-ea"/>
              </a:rPr>
              <a:t>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24"/>
          <p:cNvGrpSpPr>
            <a:grpSpLocks/>
          </p:cNvGrpSpPr>
          <p:nvPr/>
        </p:nvGrpSpPr>
        <p:grpSpPr bwMode="auto">
          <a:xfrm>
            <a:off x="251520" y="3361606"/>
            <a:ext cx="5121275" cy="1579562"/>
            <a:chOff x="3697424" y="2497540"/>
            <a:chExt cx="5123048" cy="1580668"/>
          </a:xfrm>
        </p:grpSpPr>
        <p:cxnSp>
          <p:nvCxnSpPr>
            <p:cNvPr id="5" name="직선 연결선 64"/>
            <p:cNvCxnSpPr>
              <a:cxnSpLocks noChangeShapeType="1"/>
            </p:cNvCxnSpPr>
            <p:nvPr/>
          </p:nvCxnSpPr>
          <p:spPr bwMode="auto">
            <a:xfrm>
              <a:off x="5724743" y="2656287"/>
              <a:ext cx="3095729" cy="0"/>
            </a:xfrm>
            <a:prstGeom prst="line">
              <a:avLst/>
            </a:prstGeom>
            <a:noFill/>
            <a:ln w="12700" algn="ctr">
              <a:solidFill>
                <a:srgbClr val="808080"/>
              </a:solidFill>
              <a:round/>
              <a:headEnd/>
              <a:tailEnd/>
            </a:ln>
          </p:spPr>
        </p:cxnSp>
        <p:grpSp>
          <p:nvGrpSpPr>
            <p:cNvPr id="6" name="그룹 14"/>
            <p:cNvGrpSpPr>
              <a:grpSpLocks/>
            </p:cNvGrpSpPr>
            <p:nvPr/>
          </p:nvGrpSpPr>
          <p:grpSpPr bwMode="auto">
            <a:xfrm>
              <a:off x="3697424" y="2564904"/>
              <a:ext cx="2220811" cy="1513304"/>
              <a:chOff x="3068402" y="2564904"/>
              <a:chExt cx="2220811" cy="1513304"/>
            </a:xfrm>
          </p:grpSpPr>
          <p:sp>
            <p:nvSpPr>
              <p:cNvPr id="9" name="TextBox 8"/>
              <p:cNvSpPr txBox="1"/>
              <p:nvPr/>
            </p:nvSpPr>
            <p:spPr>
              <a:xfrm>
                <a:off x="3108124" y="2564904"/>
                <a:ext cx="2181089" cy="631556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algn="ctr" eaLnBrk="1" fontAlgn="auto" latinLnBrk="1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3500" kern="0" dirty="0">
                    <a:solidFill>
                      <a:srgbClr val="000000">
                        <a:alpha val="95000"/>
                      </a:srgbClr>
                    </a:solidFill>
                    <a:latin typeface="Arial" panose="020B0604020202020204" pitchFamily="34" charset="0"/>
                    <a:ea typeface="나눔고딕" pitchFamily="50" charset="-127"/>
                    <a:cs typeface="Arial" panose="020B0604020202020204" pitchFamily="34" charset="0"/>
                  </a:rPr>
                  <a:t>SECTION</a:t>
                </a:r>
                <a:endParaRPr kumimoji="0" lang="ko-KR" altLang="en-US" sz="3500" kern="0" dirty="0" err="1">
                  <a:solidFill>
                    <a:srgbClr val="000000">
                      <a:alpha val="95000"/>
                    </a:srgbClr>
                  </a:solidFill>
                  <a:latin typeface="Arial" panose="020B0604020202020204" pitchFamily="34" charset="0"/>
                  <a:ea typeface="나눔고딕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>
                <a:off x="3068402" y="2907519"/>
                <a:ext cx="1182106" cy="1170689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algn="ctr" eaLnBrk="1" fontAlgn="auto" latinLnBrk="1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7000" kern="0" dirty="0">
                    <a:solidFill>
                      <a:schemeClr val="bg1">
                        <a:lumMod val="50000"/>
                        <a:alpha val="95000"/>
                      </a:schemeClr>
                    </a:solidFill>
                    <a:latin typeface="Arial" panose="020B0604020202020204" pitchFamily="34" charset="0"/>
                    <a:ea typeface="굴림" charset="-127"/>
                    <a:cs typeface="Arial" panose="020B0604020202020204" pitchFamily="34" charset="0"/>
                  </a:rPr>
                  <a:t>0</a:t>
                </a:r>
                <a:r>
                  <a:rPr kumimoji="0" lang="en-US" altLang="ko-KR" sz="7000" kern="0" dirty="0">
                    <a:solidFill>
                      <a:srgbClr val="000000">
                        <a:alpha val="95000"/>
                      </a:srgbClr>
                    </a:solidFill>
                    <a:latin typeface="Arial" panose="020B0604020202020204" pitchFamily="34" charset="0"/>
                    <a:ea typeface="굴림" charset="-127"/>
                    <a:cs typeface="Arial" panose="020B0604020202020204" pitchFamily="34" charset="0"/>
                  </a:rPr>
                  <a:t>3</a:t>
                </a:r>
                <a:endParaRPr kumimoji="0" lang="ko-KR" altLang="en-US" sz="7000" kern="0" dirty="0" err="1">
                  <a:solidFill>
                    <a:srgbClr val="000000">
                      <a:alpha val="95000"/>
                    </a:srgbClr>
                  </a:solidFill>
                  <a:latin typeface="Arial" panose="020B0604020202020204" pitchFamily="34" charset="0"/>
                  <a:ea typeface="굴림" charset="-127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8" name="직사각형 7"/>
            <p:cNvSpPr/>
            <p:nvPr/>
          </p:nvSpPr>
          <p:spPr>
            <a:xfrm>
              <a:off x="3851465" y="2497540"/>
              <a:ext cx="2880722" cy="179513"/>
            </a:xfrm>
            <a:prstGeom prst="rect">
              <a:avLst/>
            </a:prstGeom>
            <a:solidFill>
              <a:srgbClr val="3474AD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eaLnBrk="1" fontAlgn="auto" latin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 dirty="0">
                <a:solidFill>
                  <a:srgbClr val="FFFFFF"/>
                </a:solidFill>
                <a:latin typeface="Arial" panose="020B0604020202020204" pitchFamily="34" charset="0"/>
                <a:ea typeface="굴림"/>
                <a:cs typeface="Arial" panose="020B0604020202020204" pitchFamily="34" charset="0"/>
              </a:endParaRPr>
            </a:p>
          </p:txBody>
        </p:sp>
      </p:grpSp>
      <p:sp>
        <p:nvSpPr>
          <p:cNvPr id="12" name="직사각형 11"/>
          <p:cNvSpPr/>
          <p:nvPr/>
        </p:nvSpPr>
        <p:spPr>
          <a:xfrm>
            <a:off x="1764259" y="4220071"/>
            <a:ext cx="71437" cy="73025"/>
          </a:xfrm>
          <a:prstGeom prst="rect">
            <a:avLst/>
          </a:prstGeom>
          <a:solidFill>
            <a:srgbClr val="3474AD"/>
          </a:solidFill>
          <a:ln w="25400" cap="flat" cmpd="sng" algn="ctr">
            <a:noFill/>
            <a:prstDash val="solid"/>
          </a:ln>
          <a:effectLst/>
        </p:spPr>
        <p:txBody>
          <a:bodyPr lIns="91392" tIns="45696" rIns="91392" bIns="45696"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kern="0" dirty="0">
              <a:solidFill>
                <a:srgbClr val="FFFFFF"/>
              </a:solidFill>
              <a:latin typeface="굴림"/>
              <a:ea typeface="굴림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1763688" y="5733827"/>
            <a:ext cx="71437" cy="71437"/>
          </a:xfrm>
          <a:prstGeom prst="rect">
            <a:avLst/>
          </a:prstGeom>
          <a:solidFill>
            <a:srgbClr val="3474AD"/>
          </a:solidFill>
          <a:ln w="25400" cap="flat" cmpd="sng" algn="ctr">
            <a:noFill/>
            <a:prstDash val="solid"/>
          </a:ln>
          <a:effectLst/>
        </p:spPr>
        <p:txBody>
          <a:bodyPr lIns="91392" tIns="45696" rIns="91392" bIns="45696"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kern="0" dirty="0">
              <a:solidFill>
                <a:srgbClr val="FFFFFF"/>
              </a:solidFill>
              <a:latin typeface="굴림"/>
              <a:ea typeface="굴림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1835696" y="3702511"/>
            <a:ext cx="568863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/>
            <a:endParaRPr lang="en-US" altLang="ko-KR" sz="2000" dirty="0">
              <a:latin typeface="+mn-ea"/>
            </a:endParaRPr>
          </a:p>
          <a:p>
            <a:pPr marL="342900" indent="-342900"/>
            <a:r>
              <a:rPr lang="en-US" altLang="ko-KR" sz="2000" b="1" dirty="0">
                <a:latin typeface="+mn-ea"/>
              </a:rPr>
              <a:t>1. </a:t>
            </a:r>
            <a:r>
              <a:rPr lang="ko-KR" altLang="en-US" sz="2000" b="1" dirty="0">
                <a:latin typeface="+mn-ea"/>
              </a:rPr>
              <a:t>타사 윤리경영 실천 사례</a:t>
            </a:r>
            <a:endParaRPr lang="en-US" altLang="ko-KR" sz="2000" b="1" dirty="0">
              <a:latin typeface="+mn-ea"/>
            </a:endParaRPr>
          </a:p>
          <a:p>
            <a:pPr marL="342900" indent="-342900"/>
            <a:r>
              <a:rPr lang="en-US" altLang="ko-KR" sz="2000" dirty="0">
                <a:latin typeface="+mn-ea"/>
              </a:rPr>
              <a:t>  1) </a:t>
            </a:r>
            <a:r>
              <a:rPr lang="ko-KR" altLang="en-US" sz="2000" dirty="0">
                <a:latin typeface="+mn-ea"/>
              </a:rPr>
              <a:t>신세계</a:t>
            </a:r>
            <a:endParaRPr lang="en-US" altLang="ko-KR" sz="2000" dirty="0">
              <a:latin typeface="+mn-ea"/>
            </a:endParaRPr>
          </a:p>
          <a:p>
            <a:pPr marL="342900" indent="-342900"/>
            <a:r>
              <a:rPr lang="en-US" altLang="ko-KR" sz="2000" dirty="0">
                <a:latin typeface="+mn-ea"/>
              </a:rPr>
              <a:t>  2) </a:t>
            </a:r>
            <a:r>
              <a:rPr lang="ko-KR" altLang="en-US" sz="2000" dirty="0" err="1">
                <a:latin typeface="+mn-ea"/>
              </a:rPr>
              <a:t>포스코</a:t>
            </a:r>
            <a:endParaRPr lang="en-US" altLang="ko-KR" sz="2000" dirty="0">
              <a:latin typeface="+mn-ea"/>
            </a:endParaRPr>
          </a:p>
          <a:p>
            <a:pPr marL="342900" indent="-342900"/>
            <a:r>
              <a:rPr lang="en-US" altLang="ko-KR" sz="2000" dirty="0">
                <a:latin typeface="+mn-ea"/>
              </a:rPr>
              <a:t>  3)</a:t>
            </a:r>
            <a:r>
              <a:rPr kumimoji="1" lang="ko-KR" altLang="en-US" sz="2000" b="1" dirty="0">
                <a:solidFill>
                  <a:srgbClr val="0A64E8"/>
                </a:solidFill>
                <a:latin typeface="+mn-ea"/>
                <a:cs typeface="굴림" pitchFamily="50" charset="-127"/>
              </a:rPr>
              <a:t> </a:t>
            </a:r>
            <a:r>
              <a:rPr kumimoji="1" lang="ko-KR" altLang="en-US" sz="2000" dirty="0">
                <a:latin typeface="+mn-ea"/>
                <a:cs typeface="굴림" pitchFamily="50" charset="-127"/>
              </a:rPr>
              <a:t>기업별 </a:t>
            </a:r>
            <a:r>
              <a:rPr kumimoji="1" lang="en-US" altLang="ko-KR" sz="2000" dirty="0">
                <a:latin typeface="+mn-ea"/>
                <a:cs typeface="굴림" pitchFamily="50" charset="-127"/>
              </a:rPr>
              <a:t>CEO</a:t>
            </a:r>
            <a:r>
              <a:rPr kumimoji="1" lang="ko-KR" altLang="en-US" sz="2000" dirty="0">
                <a:latin typeface="+mn-ea"/>
                <a:cs typeface="굴림" pitchFamily="50" charset="-127"/>
              </a:rPr>
              <a:t>의 윤리경영 실천의지 표명</a:t>
            </a:r>
            <a:r>
              <a:rPr kumimoji="1" lang="en-US" altLang="ko-KR" sz="2000" dirty="0">
                <a:latin typeface="+mn-ea"/>
                <a:cs typeface="굴림" pitchFamily="50" charset="-127"/>
              </a:rPr>
              <a:t>(</a:t>
            </a:r>
            <a:r>
              <a:rPr kumimoji="1" lang="ko-KR" altLang="en-US" sz="2000" dirty="0">
                <a:latin typeface="+mn-ea"/>
                <a:cs typeface="굴림" pitchFamily="50" charset="-127"/>
              </a:rPr>
              <a:t>사례</a:t>
            </a:r>
            <a:r>
              <a:rPr kumimoji="1" lang="en-US" altLang="ko-KR" sz="2000" dirty="0">
                <a:latin typeface="+mn-ea"/>
                <a:cs typeface="굴림" pitchFamily="50" charset="-127"/>
              </a:rPr>
              <a:t>)</a:t>
            </a:r>
          </a:p>
          <a:p>
            <a:pPr marL="342900" indent="-342900"/>
            <a:endParaRPr lang="en-US" altLang="ko-KR" sz="2000" b="1" dirty="0">
              <a:latin typeface="+mn-ea"/>
            </a:endParaRPr>
          </a:p>
          <a:p>
            <a:pPr marL="342900" indent="-342900"/>
            <a:r>
              <a:rPr lang="en-US" altLang="ko-KR" sz="2000" b="1" dirty="0">
                <a:latin typeface="+mn-ea"/>
              </a:rPr>
              <a:t>2. </a:t>
            </a:r>
            <a:r>
              <a:rPr lang="ko-KR" altLang="en-US" sz="2000" b="1" dirty="0">
                <a:latin typeface="+mn-ea"/>
              </a:rPr>
              <a:t>윤리경영 사례응답</a:t>
            </a:r>
            <a:r>
              <a:rPr lang="en-US" altLang="ko-KR" sz="2000" b="1" dirty="0">
                <a:latin typeface="+mn-ea"/>
              </a:rPr>
              <a:t>(Q&amp;A)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4" name="Picture 6"/>
          <p:cNvPicPr>
            <a:picLocks noChangeAspect="1" noChangeArrowheads="1"/>
          </p:cNvPicPr>
          <p:nvPr/>
        </p:nvPicPr>
        <p:blipFill>
          <a:blip r:embed="rId2" cstate="print"/>
          <a:srcRect l="10000" b="1639"/>
          <a:stretch>
            <a:fillRect/>
          </a:stretch>
        </p:blipFill>
        <p:spPr bwMode="auto">
          <a:xfrm>
            <a:off x="5868144" y="1303050"/>
            <a:ext cx="3096344" cy="4718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323528" y="116632"/>
            <a:ext cx="8604448" cy="498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latinLnBrk="0" hangingPunct="0">
              <a:lnSpc>
                <a:spcPct val="110000"/>
              </a:lnSpc>
              <a:spcBef>
                <a:spcPct val="50000"/>
              </a:spcBef>
              <a:spcAft>
                <a:spcPct val="40000"/>
              </a:spcAft>
            </a:pPr>
            <a:r>
              <a:rPr lang="en-US" altLang="ko-K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1. </a:t>
            </a:r>
            <a:r>
              <a:rPr lang="ko-KR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타사 윤리경영 실천 사례</a:t>
            </a:r>
            <a:endParaRPr lang="en-US" altLang="ko-KR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563741" y="836712"/>
            <a:ext cx="155998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ko-KR" sz="2000" b="1" dirty="0">
                <a:latin typeface="+mn-ea"/>
              </a:rPr>
              <a:t>1)</a:t>
            </a:r>
            <a:r>
              <a:rPr kumimoji="1" lang="ko-KR" altLang="en-US" sz="2000" b="1" dirty="0">
                <a:latin typeface="+mn-ea"/>
              </a:rPr>
              <a:t>신세계</a:t>
            </a:r>
            <a:endParaRPr lang="ko-KR" altLang="en-US" b="1" dirty="0"/>
          </a:p>
        </p:txBody>
      </p:sp>
      <p:sp>
        <p:nvSpPr>
          <p:cNvPr id="14" name="Text Box 4"/>
          <p:cNvSpPr txBox="1">
            <a:spLocks noChangeArrowheads="1"/>
          </p:cNvSpPr>
          <p:nvPr/>
        </p:nvSpPr>
        <p:spPr bwMode="auto">
          <a:xfrm>
            <a:off x="251520" y="1340768"/>
            <a:ext cx="6120680" cy="489364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kumimoji="1" lang="ko-KR" altLang="en-US" sz="1600" b="1" u="sng" dirty="0">
                <a:solidFill>
                  <a:schemeClr val="tx1"/>
                </a:solidFill>
                <a:latin typeface="+mn-ea"/>
              </a:rPr>
              <a:t>신세계 페이 </a:t>
            </a:r>
            <a:r>
              <a:rPr kumimoji="1" lang="en-US" altLang="ko-KR" sz="1600" b="1" u="sng" dirty="0">
                <a:solidFill>
                  <a:schemeClr val="tx1"/>
                </a:solidFill>
                <a:latin typeface="+mn-ea"/>
              </a:rPr>
              <a:t>(</a:t>
            </a:r>
            <a:r>
              <a:rPr kumimoji="1" lang="ko-KR" altLang="en-US" sz="1600" b="1" u="sng" dirty="0">
                <a:solidFill>
                  <a:schemeClr val="tx1"/>
                </a:solidFill>
                <a:latin typeface="+mn-ea"/>
              </a:rPr>
              <a:t>캠페인</a:t>
            </a:r>
            <a:r>
              <a:rPr kumimoji="1" lang="en-US" altLang="ko-KR" sz="1600" b="1" u="sng" dirty="0">
                <a:solidFill>
                  <a:schemeClr val="tx1"/>
                </a:solidFill>
                <a:latin typeface="+mn-ea"/>
              </a:rPr>
              <a:t>)</a:t>
            </a:r>
          </a:p>
          <a:p>
            <a:pPr>
              <a:lnSpc>
                <a:spcPct val="150000"/>
              </a:lnSpc>
            </a:pPr>
            <a:r>
              <a:rPr kumimoji="1" lang="ko-KR" altLang="en-US" sz="1600" dirty="0">
                <a:solidFill>
                  <a:schemeClr val="tx1"/>
                </a:solidFill>
                <a:latin typeface="+mn-ea"/>
              </a:rPr>
              <a:t>사 내외의 공식</a:t>
            </a:r>
            <a:r>
              <a:rPr kumimoji="1" lang="en-US" altLang="ko-KR" sz="1600" dirty="0">
                <a:solidFill>
                  <a:schemeClr val="tx1"/>
                </a:solidFill>
                <a:latin typeface="+mn-ea"/>
              </a:rPr>
              <a:t>, </a:t>
            </a:r>
            <a:r>
              <a:rPr kumimoji="1" lang="ko-KR" altLang="en-US" sz="1600" dirty="0">
                <a:solidFill>
                  <a:schemeClr val="tx1"/>
                </a:solidFill>
                <a:latin typeface="+mn-ea"/>
              </a:rPr>
              <a:t>비공식 모임이나 업무 </a:t>
            </a:r>
            <a:r>
              <a:rPr kumimoji="1" lang="ko-KR" altLang="en-US" sz="1600" dirty="0" err="1">
                <a:solidFill>
                  <a:schemeClr val="tx1"/>
                </a:solidFill>
                <a:latin typeface="+mn-ea"/>
              </a:rPr>
              <a:t>수행시</a:t>
            </a:r>
            <a:r>
              <a:rPr kumimoji="1" lang="ko-KR" altLang="en-US" sz="1600" dirty="0">
                <a:solidFill>
                  <a:schemeClr val="tx1"/>
                </a:solidFill>
                <a:latin typeface="+mn-ea"/>
              </a:rPr>
              <a:t> 발생하는 </a:t>
            </a:r>
            <a:endParaRPr kumimoji="1" lang="en-US" altLang="ko-KR" sz="1600" dirty="0">
              <a:solidFill>
                <a:schemeClr val="tx1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kumimoji="1" lang="ko-KR" altLang="en-US" sz="1600" dirty="0">
                <a:solidFill>
                  <a:schemeClr val="tx1"/>
                </a:solidFill>
                <a:latin typeface="+mn-ea"/>
              </a:rPr>
              <a:t>각종 비용을 </a:t>
            </a:r>
            <a:r>
              <a:rPr kumimoji="1" lang="en-US" altLang="ko-KR" sz="1600" dirty="0">
                <a:solidFill>
                  <a:srgbClr val="FF0000"/>
                </a:solidFill>
                <a:latin typeface="+mn-ea"/>
              </a:rPr>
              <a:t>“</a:t>
            </a:r>
            <a:r>
              <a:rPr kumimoji="1" lang="ko-KR" altLang="en-US" sz="1600" dirty="0">
                <a:solidFill>
                  <a:srgbClr val="FF0000"/>
                </a:solidFill>
                <a:latin typeface="+mn-ea"/>
              </a:rPr>
              <a:t>일방 부담</a:t>
            </a:r>
            <a:r>
              <a:rPr kumimoji="1" lang="en-US" altLang="ko-KR" sz="1600" dirty="0">
                <a:solidFill>
                  <a:srgbClr val="FF0000"/>
                </a:solidFill>
                <a:latin typeface="+mn-ea"/>
              </a:rPr>
              <a:t>”</a:t>
            </a:r>
            <a:r>
              <a:rPr kumimoji="1" lang="ko-KR" altLang="en-US" sz="1600" dirty="0">
                <a:solidFill>
                  <a:srgbClr val="FF0000"/>
                </a:solidFill>
                <a:latin typeface="+mn-ea"/>
              </a:rPr>
              <a:t> → </a:t>
            </a:r>
            <a:r>
              <a:rPr kumimoji="1" lang="en-US" altLang="ko-KR" sz="1600" dirty="0">
                <a:solidFill>
                  <a:srgbClr val="FF0000"/>
                </a:solidFill>
                <a:latin typeface="+mn-ea"/>
              </a:rPr>
              <a:t>“</a:t>
            </a:r>
            <a:r>
              <a:rPr kumimoji="1" lang="ko-KR" altLang="en-US" sz="1600" dirty="0">
                <a:solidFill>
                  <a:srgbClr val="FF0000"/>
                </a:solidFill>
                <a:latin typeface="+mn-ea"/>
              </a:rPr>
              <a:t>본인의 몫은 본인이 지불</a:t>
            </a:r>
            <a:r>
              <a:rPr kumimoji="1" lang="en-US" altLang="ko-KR" sz="1600" dirty="0">
                <a:solidFill>
                  <a:srgbClr val="FF0000"/>
                </a:solidFill>
                <a:latin typeface="+mn-ea"/>
              </a:rPr>
              <a:t>”</a:t>
            </a:r>
          </a:p>
          <a:p>
            <a:pPr>
              <a:lnSpc>
                <a:spcPct val="150000"/>
              </a:lnSpc>
            </a:pPr>
            <a:r>
              <a:rPr kumimoji="1" lang="ko-KR" altLang="en-US" sz="1600" dirty="0">
                <a:solidFill>
                  <a:schemeClr val="tx1"/>
                </a:solidFill>
                <a:latin typeface="+mn-ea"/>
              </a:rPr>
              <a:t>거래 관계에서도 을과 갑 관계의 불합리한 관행을 타파</a:t>
            </a:r>
            <a:r>
              <a:rPr kumimoji="1" lang="en-US" altLang="ko-KR" sz="1600" dirty="0">
                <a:solidFill>
                  <a:schemeClr val="tx1"/>
                </a:solidFill>
                <a:latin typeface="+mn-ea"/>
              </a:rPr>
              <a:t>,</a:t>
            </a:r>
          </a:p>
          <a:p>
            <a:pPr>
              <a:lnSpc>
                <a:spcPct val="150000"/>
              </a:lnSpc>
            </a:pPr>
            <a:r>
              <a:rPr kumimoji="1" lang="ko-KR" altLang="en-US" sz="1600" dirty="0">
                <a:solidFill>
                  <a:schemeClr val="tx1"/>
                </a:solidFill>
                <a:latin typeface="+mn-ea"/>
              </a:rPr>
              <a:t>상사와 부하 직원 간의 수평적 대등 관계 구축</a:t>
            </a:r>
            <a:r>
              <a:rPr kumimoji="1" lang="en-US" altLang="ko-KR" sz="1600" dirty="0">
                <a:solidFill>
                  <a:schemeClr val="tx1"/>
                </a:solidFill>
                <a:latin typeface="+mn-ea"/>
              </a:rPr>
              <a:t>.</a:t>
            </a:r>
          </a:p>
          <a:p>
            <a:pPr>
              <a:lnSpc>
                <a:spcPct val="150000"/>
              </a:lnSpc>
            </a:pPr>
            <a:r>
              <a:rPr kumimoji="1" lang="ko-KR" altLang="en-US" sz="1600" dirty="0">
                <a:solidFill>
                  <a:schemeClr val="tx1"/>
                </a:solidFill>
                <a:latin typeface="+mn-ea"/>
              </a:rPr>
              <a:t>행동의 변화를 기업문화의 변화로 연결 새로운 조직문화 정착</a:t>
            </a:r>
            <a:r>
              <a:rPr kumimoji="1" lang="en-US" altLang="ko-KR" sz="1600" dirty="0">
                <a:solidFill>
                  <a:schemeClr val="tx1"/>
                </a:solidFill>
                <a:latin typeface="+mn-ea"/>
              </a:rPr>
              <a:t>.</a:t>
            </a: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kumimoji="1" lang="ko-KR" altLang="en-US" sz="1600" b="1" u="sng" dirty="0" err="1">
                <a:solidFill>
                  <a:schemeClr val="tx1"/>
                </a:solidFill>
                <a:latin typeface="+mn-ea"/>
              </a:rPr>
              <a:t>클린</a:t>
            </a:r>
            <a:r>
              <a:rPr kumimoji="1" lang="ko-KR" altLang="en-US" sz="1600" b="1" u="sng" dirty="0">
                <a:solidFill>
                  <a:schemeClr val="tx1"/>
                </a:solidFill>
                <a:latin typeface="+mn-ea"/>
              </a:rPr>
              <a:t> 신고</a:t>
            </a:r>
            <a:endParaRPr kumimoji="1" lang="en-US" altLang="ko-KR" sz="1600" b="1" u="sng" dirty="0">
              <a:solidFill>
                <a:schemeClr val="tx1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kumimoji="1" lang="ko-KR" altLang="en-US" sz="1600" dirty="0">
                <a:solidFill>
                  <a:schemeClr val="tx1"/>
                </a:solidFill>
                <a:latin typeface="+mn-ea"/>
              </a:rPr>
              <a:t>어떠한 경우든 발생하는 금품</a:t>
            </a:r>
            <a:r>
              <a:rPr kumimoji="1" lang="en-US" altLang="ko-KR" sz="1600" dirty="0">
                <a:solidFill>
                  <a:schemeClr val="tx1"/>
                </a:solidFill>
                <a:latin typeface="+mn-ea"/>
              </a:rPr>
              <a:t>, </a:t>
            </a:r>
            <a:r>
              <a:rPr kumimoji="1" lang="ko-KR" altLang="en-US" sz="1600" dirty="0">
                <a:solidFill>
                  <a:schemeClr val="tx1"/>
                </a:solidFill>
                <a:latin typeface="+mn-ea"/>
              </a:rPr>
              <a:t>향응 접대에 대해 </a:t>
            </a:r>
            <a:endParaRPr kumimoji="1" lang="en-US" altLang="ko-KR" sz="1600" dirty="0">
              <a:solidFill>
                <a:schemeClr val="tx1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kumimoji="1" lang="ko-KR" altLang="en-US" sz="1600" dirty="0">
                <a:solidFill>
                  <a:schemeClr val="tx1"/>
                </a:solidFill>
                <a:latin typeface="+mn-ea"/>
              </a:rPr>
              <a:t>자발적 신고제도 도입</a:t>
            </a:r>
            <a:r>
              <a:rPr kumimoji="1" lang="en-US" altLang="ko-KR" sz="1600" dirty="0">
                <a:solidFill>
                  <a:schemeClr val="tx1"/>
                </a:solidFill>
                <a:latin typeface="+mn-ea"/>
              </a:rPr>
              <a:t>.</a:t>
            </a:r>
          </a:p>
          <a:p>
            <a:pPr>
              <a:lnSpc>
                <a:spcPct val="150000"/>
              </a:lnSpc>
            </a:pPr>
            <a:r>
              <a:rPr kumimoji="1" lang="ko-KR" altLang="en-US" sz="1600" dirty="0">
                <a:solidFill>
                  <a:schemeClr val="tx1"/>
                </a:solidFill>
                <a:latin typeface="+mn-ea"/>
              </a:rPr>
              <a:t>신고에 대한 불이익을 우려하였으나 업무과정의 모든 사항을 </a:t>
            </a:r>
            <a:endParaRPr kumimoji="1" lang="en-US" altLang="ko-KR" sz="1600" dirty="0">
              <a:solidFill>
                <a:schemeClr val="tx1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kumimoji="1" lang="ko-KR" altLang="en-US" sz="1600" dirty="0">
                <a:solidFill>
                  <a:schemeClr val="tx1"/>
                </a:solidFill>
                <a:latin typeface="+mn-ea"/>
              </a:rPr>
              <a:t>공개하여 투명하게 관리하여</a:t>
            </a:r>
            <a:r>
              <a:rPr kumimoji="1" lang="en-US" altLang="ko-KR" sz="1600" dirty="0">
                <a:solidFill>
                  <a:schemeClr val="tx1"/>
                </a:solidFill>
                <a:latin typeface="+mn-ea"/>
              </a:rPr>
              <a:t> </a:t>
            </a:r>
            <a:r>
              <a:rPr kumimoji="1" lang="ko-KR" altLang="en-US" sz="1600" dirty="0">
                <a:solidFill>
                  <a:schemeClr val="tx1"/>
                </a:solidFill>
                <a:latin typeface="+mn-ea"/>
              </a:rPr>
              <a:t>임직원들의 공감대 형성으로 </a:t>
            </a:r>
            <a:endParaRPr kumimoji="1" lang="en-US" altLang="ko-KR" sz="1600" dirty="0">
              <a:solidFill>
                <a:schemeClr val="tx1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kumimoji="1" lang="ko-KR" altLang="en-US" sz="1600" dirty="0">
                <a:solidFill>
                  <a:schemeClr val="tx1"/>
                </a:solidFill>
                <a:latin typeface="+mn-ea"/>
              </a:rPr>
              <a:t>빠르게 확산</a:t>
            </a:r>
            <a:r>
              <a:rPr kumimoji="1" lang="en-US" altLang="ko-KR" sz="1600" dirty="0">
                <a:solidFill>
                  <a:schemeClr val="tx1"/>
                </a:solidFill>
                <a:latin typeface="+mn-ea"/>
              </a:rPr>
              <a:t>. </a:t>
            </a:r>
            <a:r>
              <a:rPr kumimoji="1" lang="ko-KR" altLang="en-US" sz="1600" dirty="0" err="1">
                <a:solidFill>
                  <a:schemeClr val="tx1"/>
                </a:solidFill>
                <a:latin typeface="+mn-ea"/>
              </a:rPr>
              <a:t>클린</a:t>
            </a:r>
            <a:r>
              <a:rPr kumimoji="1" lang="ko-KR" altLang="en-US" sz="1600" dirty="0">
                <a:solidFill>
                  <a:schemeClr val="tx1"/>
                </a:solidFill>
                <a:latin typeface="+mn-ea"/>
              </a:rPr>
              <a:t> 신고 제도는 사내 부정부패를 근절하는 동시에 윤리경영의 위상을 확고히 하는 기반이 됨</a:t>
            </a:r>
            <a:r>
              <a:rPr kumimoji="1" lang="en-US" altLang="ko-KR" sz="1600" dirty="0">
                <a:solidFill>
                  <a:schemeClr val="tx1"/>
                </a:solidFill>
                <a:latin typeface="+mn-ea"/>
              </a:rPr>
              <a:t>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563741" y="836712"/>
            <a:ext cx="155998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ko-KR" sz="2000" b="1" dirty="0">
                <a:latin typeface="+mn-ea"/>
              </a:rPr>
              <a:t>2)</a:t>
            </a:r>
            <a:r>
              <a:rPr kumimoji="1" lang="ko-KR" altLang="en-US" sz="2000" b="1" dirty="0" err="1">
                <a:latin typeface="+mn-ea"/>
              </a:rPr>
              <a:t>포스코</a:t>
            </a:r>
            <a:endParaRPr lang="ko-KR" altLang="en-US" b="1" dirty="0"/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251520" y="1340768"/>
            <a:ext cx="8640960" cy="4524315"/>
          </a:xfrm>
          <a:prstGeom prst="rect">
            <a:avLst/>
          </a:prstGeom>
          <a:ln>
            <a:noFill/>
            <a:headEnd/>
            <a:tailEnd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kumimoji="1" lang="ko-KR" altLang="en-US" sz="1600" b="1" u="sng" dirty="0">
                <a:solidFill>
                  <a:schemeClr val="tx1"/>
                </a:solidFill>
                <a:latin typeface="+mn-ea"/>
              </a:rPr>
              <a:t>선물반송 센터 운영</a:t>
            </a:r>
            <a:endParaRPr kumimoji="1" lang="en-US" altLang="ko-KR" sz="1600" b="1" u="sng" dirty="0">
              <a:solidFill>
                <a:schemeClr val="tx1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kumimoji="1" lang="ko-KR" altLang="en-US" sz="1600" dirty="0" err="1">
                <a:solidFill>
                  <a:schemeClr val="tx1"/>
                </a:solidFill>
                <a:latin typeface="+mn-ea"/>
              </a:rPr>
              <a:t>포스코에서</a:t>
            </a:r>
            <a:r>
              <a:rPr kumimoji="1" lang="ko-KR" altLang="en-US" sz="1600" dirty="0">
                <a:solidFill>
                  <a:schemeClr val="tx1"/>
                </a:solidFill>
                <a:latin typeface="+mn-ea"/>
              </a:rPr>
              <a:t> 처음 도입 후 국내 기업에 널리 보급된 대표적 사례</a:t>
            </a:r>
            <a:r>
              <a:rPr kumimoji="1" lang="en-US" altLang="ko-KR" sz="1600" dirty="0">
                <a:solidFill>
                  <a:schemeClr val="tx1"/>
                </a:solidFill>
                <a:latin typeface="+mn-ea"/>
              </a:rPr>
              <a:t>.</a:t>
            </a:r>
          </a:p>
          <a:p>
            <a:pPr>
              <a:lnSpc>
                <a:spcPct val="150000"/>
              </a:lnSpc>
            </a:pPr>
            <a:r>
              <a:rPr kumimoji="1" lang="ko-KR" altLang="en-US" sz="1600" dirty="0">
                <a:solidFill>
                  <a:schemeClr val="tx1"/>
                </a:solidFill>
                <a:latin typeface="+mn-ea"/>
              </a:rPr>
              <a:t>명절에 받은 선물을 접수 받아 정중한 반송의 뜻을 담은 스티커와 함께 회사 비용을 되돌려 보내는 활동이다</a:t>
            </a:r>
            <a:r>
              <a:rPr kumimoji="1" lang="en-US" altLang="ko-KR" sz="1600" dirty="0">
                <a:solidFill>
                  <a:schemeClr val="tx1"/>
                </a:solidFill>
                <a:latin typeface="+mn-ea"/>
              </a:rPr>
              <a:t>.</a:t>
            </a:r>
          </a:p>
          <a:p>
            <a:pPr>
              <a:lnSpc>
                <a:spcPct val="150000"/>
              </a:lnSpc>
            </a:pPr>
            <a:r>
              <a:rPr kumimoji="1" lang="en-US" altLang="ko-KR" sz="1600" dirty="0">
                <a:solidFill>
                  <a:schemeClr val="tx1"/>
                </a:solidFill>
                <a:latin typeface="+mn-ea"/>
              </a:rPr>
              <a:t>2003</a:t>
            </a:r>
            <a:r>
              <a:rPr kumimoji="1" lang="ko-KR" altLang="en-US" sz="1600" dirty="0">
                <a:solidFill>
                  <a:schemeClr val="tx1"/>
                </a:solidFill>
                <a:latin typeface="+mn-ea"/>
              </a:rPr>
              <a:t>년 추석 이후 선물반송 센터가 도입되어 </a:t>
            </a:r>
            <a:endParaRPr kumimoji="1" lang="en-US" altLang="ko-KR" sz="1600" dirty="0">
              <a:solidFill>
                <a:schemeClr val="tx1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kumimoji="1" lang="ko-KR" altLang="en-US" sz="1600" dirty="0">
                <a:solidFill>
                  <a:schemeClr val="tx1"/>
                </a:solidFill>
                <a:latin typeface="+mn-ea"/>
              </a:rPr>
              <a:t>지금까지 총 </a:t>
            </a:r>
            <a:r>
              <a:rPr kumimoji="1" lang="en-US" altLang="ko-KR" sz="1600" dirty="0">
                <a:solidFill>
                  <a:schemeClr val="tx1"/>
                </a:solidFill>
                <a:latin typeface="+mn-ea"/>
              </a:rPr>
              <a:t>2,626</a:t>
            </a:r>
            <a:r>
              <a:rPr kumimoji="1" lang="ko-KR" altLang="en-US" sz="1600" dirty="0">
                <a:solidFill>
                  <a:schemeClr val="tx1"/>
                </a:solidFill>
                <a:latin typeface="+mn-ea"/>
              </a:rPr>
              <a:t>건</a:t>
            </a:r>
            <a:r>
              <a:rPr kumimoji="1" lang="en-US" altLang="ko-KR" sz="1600" dirty="0">
                <a:solidFill>
                  <a:schemeClr val="tx1"/>
                </a:solidFill>
                <a:latin typeface="+mn-ea"/>
              </a:rPr>
              <a:t> </a:t>
            </a:r>
            <a:r>
              <a:rPr kumimoji="1" lang="ko-KR" altLang="en-US" sz="1600" dirty="0">
                <a:solidFill>
                  <a:schemeClr val="tx1"/>
                </a:solidFill>
                <a:latin typeface="+mn-ea"/>
              </a:rPr>
              <a:t>접수되어 반송됨</a:t>
            </a:r>
            <a:r>
              <a:rPr kumimoji="1" lang="en-US" altLang="ko-KR" sz="1600" dirty="0">
                <a:solidFill>
                  <a:schemeClr val="tx1"/>
                </a:solidFill>
                <a:latin typeface="+mn-ea"/>
              </a:rPr>
              <a:t>. </a:t>
            </a:r>
          </a:p>
          <a:p>
            <a:pPr>
              <a:lnSpc>
                <a:spcPct val="150000"/>
              </a:lnSpc>
            </a:pPr>
            <a:r>
              <a:rPr kumimoji="1" lang="ko-KR" altLang="en-US" sz="1600" dirty="0">
                <a:solidFill>
                  <a:schemeClr val="tx1"/>
                </a:solidFill>
                <a:latin typeface="+mn-ea"/>
              </a:rPr>
              <a:t>명절 이외에도 통상적 수준을 넘는 선물을 </a:t>
            </a:r>
            <a:endParaRPr kumimoji="1" lang="en-US" altLang="ko-KR" sz="1600" dirty="0">
              <a:solidFill>
                <a:schemeClr val="tx1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kumimoji="1" lang="ko-KR" altLang="en-US" sz="1600" dirty="0">
                <a:solidFill>
                  <a:schemeClr val="tx1"/>
                </a:solidFill>
                <a:latin typeface="+mn-ea"/>
              </a:rPr>
              <a:t>반송하거나 기증 할 수 있다</a:t>
            </a:r>
            <a:r>
              <a:rPr kumimoji="1" lang="en-US" altLang="ko-KR" sz="1600" dirty="0">
                <a:solidFill>
                  <a:schemeClr val="tx1"/>
                </a:solidFill>
                <a:latin typeface="+mn-ea"/>
              </a:rPr>
              <a:t>.</a:t>
            </a:r>
          </a:p>
          <a:p>
            <a:pPr>
              <a:lnSpc>
                <a:spcPct val="150000"/>
              </a:lnSpc>
            </a:pPr>
            <a:r>
              <a:rPr kumimoji="1" lang="ko-KR" altLang="en-US" sz="1600" dirty="0">
                <a:solidFill>
                  <a:schemeClr val="tx1"/>
                </a:solidFill>
                <a:latin typeface="+mn-ea"/>
              </a:rPr>
              <a:t>회사가 아닌 집으로 배달된 물품의 경우도 </a:t>
            </a:r>
            <a:endParaRPr kumimoji="1" lang="en-US" altLang="ko-KR" sz="1600" dirty="0">
              <a:solidFill>
                <a:schemeClr val="tx1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kumimoji="1" lang="ko-KR" altLang="en-US" sz="1600" dirty="0">
                <a:solidFill>
                  <a:schemeClr val="tx1"/>
                </a:solidFill>
                <a:latin typeface="+mn-ea"/>
              </a:rPr>
              <a:t>반송센터에 연락하면</a:t>
            </a:r>
            <a:r>
              <a:rPr kumimoji="1" lang="en-US" altLang="ko-KR" sz="1600" dirty="0">
                <a:solidFill>
                  <a:schemeClr val="tx1"/>
                </a:solidFill>
                <a:latin typeface="+mn-ea"/>
              </a:rPr>
              <a:t>  </a:t>
            </a:r>
            <a:r>
              <a:rPr kumimoji="1" lang="ko-KR" altLang="en-US" sz="1600" dirty="0">
                <a:solidFill>
                  <a:schemeClr val="tx1"/>
                </a:solidFill>
                <a:latin typeface="+mn-ea"/>
              </a:rPr>
              <a:t>방문해 반송처리를 해준다</a:t>
            </a:r>
            <a:r>
              <a:rPr kumimoji="1" lang="en-US" altLang="ko-KR" sz="1600" dirty="0">
                <a:solidFill>
                  <a:schemeClr val="tx1"/>
                </a:solidFill>
                <a:latin typeface="+mn-ea"/>
              </a:rPr>
              <a:t>.</a:t>
            </a:r>
            <a:r>
              <a:rPr kumimoji="1" lang="ko-KR" altLang="en-US" sz="1600" dirty="0">
                <a:solidFill>
                  <a:schemeClr val="tx1"/>
                </a:solidFill>
                <a:latin typeface="+mn-ea"/>
              </a:rPr>
              <a:t> </a:t>
            </a:r>
            <a:endParaRPr kumimoji="1" lang="en-US" altLang="ko-KR" sz="1600" dirty="0">
              <a:solidFill>
                <a:schemeClr val="tx1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kumimoji="1" lang="ko-KR" altLang="en-US" sz="1600" dirty="0">
                <a:solidFill>
                  <a:schemeClr val="tx1"/>
                </a:solidFill>
                <a:latin typeface="+mn-ea"/>
              </a:rPr>
              <a:t>발송인이 불명확하거나 기증이 어려운 물품은 </a:t>
            </a:r>
            <a:endParaRPr kumimoji="1" lang="en-US" altLang="ko-KR" sz="1600" dirty="0">
              <a:solidFill>
                <a:schemeClr val="tx1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kumimoji="1" lang="ko-KR" altLang="en-US" sz="1600" dirty="0">
                <a:solidFill>
                  <a:schemeClr val="tx1"/>
                </a:solidFill>
                <a:latin typeface="+mn-ea"/>
              </a:rPr>
              <a:t>경매에 부치고 수익금은 사회봉사 기금으로 활용</a:t>
            </a:r>
            <a:r>
              <a:rPr kumimoji="1" lang="en-US" altLang="ko-KR" sz="1600" dirty="0">
                <a:solidFill>
                  <a:schemeClr val="tx1"/>
                </a:solidFill>
                <a:latin typeface="+mn-ea"/>
              </a:rPr>
              <a:t>.</a:t>
            </a:r>
          </a:p>
        </p:txBody>
      </p:sp>
      <p:pic>
        <p:nvPicPr>
          <p:cNvPr id="49155" name="Picture 3"/>
          <p:cNvPicPr>
            <a:picLocks noChangeAspect="1" noChangeArrowheads="1"/>
          </p:cNvPicPr>
          <p:nvPr/>
        </p:nvPicPr>
        <p:blipFill>
          <a:blip r:embed="rId2" cstate="print"/>
          <a:srcRect t="1641"/>
          <a:stretch>
            <a:fillRect/>
          </a:stretch>
        </p:blipFill>
        <p:spPr bwMode="auto">
          <a:xfrm>
            <a:off x="4763194" y="2564904"/>
            <a:ext cx="4057278" cy="3456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467543" y="1268760"/>
          <a:ext cx="8352929" cy="4840288"/>
        </p:xfrm>
        <a:graphic>
          <a:graphicData uri="http://schemas.openxmlformats.org/drawingml/2006/table">
            <a:tbl>
              <a:tblPr firstRow="1" bandRow="1">
                <a:tableStyleId>{72833802-FEF1-4C79-8D5D-14CF1EAF98D9}</a:tableStyleId>
              </a:tblPr>
              <a:tblGrid>
                <a:gridCol w="12792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191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545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0766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-50" dirty="0"/>
                        <a:t>C E O</a:t>
                      </a:r>
                      <a:endParaRPr lang="en-US" sz="1400" kern="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1577" marR="11577" marT="11577" marB="1157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70"/>
                        <a:t>내 용</a:t>
                      </a:r>
                      <a:endParaRPr lang="ko-KR" altLang="en-US" sz="1400" kern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1577" marR="11577" marT="11577" marB="1157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70"/>
                        <a:t>비 고</a:t>
                      </a:r>
                      <a:endParaRPr lang="ko-KR" altLang="en-US" sz="1400" kern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1577" marR="11577" marT="11577" marB="1157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96730">
                <a:tc>
                  <a:txBody>
                    <a:bodyPr/>
                    <a:lstStyle/>
                    <a:p>
                      <a:pPr marL="63500" marR="6350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70"/>
                        <a:t>박삼구</a:t>
                      </a:r>
                      <a:endParaRPr lang="ko-KR" altLang="en-US" sz="1400" kern="0"/>
                    </a:p>
                    <a:p>
                      <a:pPr marL="63500" marR="6350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70"/>
                        <a:t>금호아시아나</a:t>
                      </a:r>
                      <a:endParaRPr lang="ko-KR" altLang="en-US" sz="1400" kern="0"/>
                    </a:p>
                    <a:p>
                      <a:pPr marL="63500" marR="6350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70"/>
                        <a:t>회장</a:t>
                      </a:r>
                      <a:endParaRPr lang="ko-KR" altLang="en-US" sz="1400" kern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1577" marR="11577" marT="11577" marB="1157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50" dirty="0"/>
                        <a:t>“</a:t>
                      </a:r>
                      <a:r>
                        <a:rPr lang="ko-KR" altLang="en-US" sz="1400" kern="0" spc="-70" dirty="0"/>
                        <a:t>하드웨어적으로는 법을 지키는 것이고 </a:t>
                      </a:r>
                      <a:r>
                        <a:rPr lang="ko-KR" altLang="en-US" sz="1400" kern="0" spc="-50" dirty="0"/>
                        <a:t>‘</a:t>
                      </a:r>
                      <a:r>
                        <a:rPr lang="ko-KR" altLang="en-US" sz="1400" kern="0" spc="-70" dirty="0"/>
                        <a:t>환경</a:t>
                      </a:r>
                      <a:r>
                        <a:rPr lang="ko-KR" altLang="en-US" sz="1400" kern="0" spc="-50" dirty="0"/>
                        <a:t>’</a:t>
                      </a:r>
                      <a:r>
                        <a:rPr lang="en-US" altLang="ko-KR" sz="1400" kern="0" spc="-50" dirty="0"/>
                        <a:t>, ‘</a:t>
                      </a:r>
                      <a:r>
                        <a:rPr lang="ko-KR" altLang="en-US" sz="1400" kern="0" spc="-70" dirty="0" err="1"/>
                        <a:t>안전</a:t>
                      </a:r>
                      <a:r>
                        <a:rPr lang="ko-KR" altLang="en-US" sz="1400" kern="0" spc="-50" dirty="0" err="1"/>
                        <a:t>’</a:t>
                      </a:r>
                      <a:r>
                        <a:rPr lang="ko-KR" altLang="en-US" sz="1400" kern="0" spc="-70" dirty="0" err="1"/>
                        <a:t>과</a:t>
                      </a:r>
                      <a:r>
                        <a:rPr lang="ko-KR" altLang="en-US" sz="1400" kern="0" spc="-70" dirty="0"/>
                        <a:t> 같은 문제에 대해 기업이 관심을 갖고 </a:t>
                      </a:r>
                      <a:r>
                        <a:rPr lang="ko-KR" altLang="en-US" sz="1400" kern="0" spc="-70" dirty="0" err="1"/>
                        <a:t>책임있게</a:t>
                      </a:r>
                      <a:r>
                        <a:rPr lang="ko-KR" altLang="en-US" sz="1400" kern="0" spc="-70" dirty="0"/>
                        <a:t> 움직이는 것이 거시적인 윤리경영이지요</a:t>
                      </a:r>
                      <a:r>
                        <a:rPr lang="en-US" altLang="ko-KR" sz="1400" kern="0" spc="-50" dirty="0"/>
                        <a:t>.”</a:t>
                      </a:r>
                      <a:endParaRPr lang="ko-KR" altLang="en-US" sz="1400" kern="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1577" marR="11577" marT="11577" marB="1157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-50" dirty="0"/>
                        <a:t>2003.9.2</a:t>
                      </a:r>
                      <a:endParaRPr lang="ko-KR" altLang="en-US" sz="1400" kern="0" dirty="0"/>
                    </a:p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70" dirty="0"/>
                        <a:t>회장 취임</a:t>
                      </a:r>
                      <a:r>
                        <a:rPr lang="en-US" altLang="ko-KR" sz="1400" kern="0" spc="-50" dirty="0"/>
                        <a:t>1</a:t>
                      </a:r>
                      <a:r>
                        <a:rPr lang="ko-KR" altLang="en-US" sz="1400" kern="0" spc="-70" dirty="0"/>
                        <a:t>주년</a:t>
                      </a:r>
                      <a:endParaRPr lang="ko-KR" altLang="en-US" sz="1400" kern="0" dirty="0"/>
                    </a:p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70" dirty="0"/>
                        <a:t>기자회견</a:t>
                      </a:r>
                      <a:endParaRPr lang="ko-KR" altLang="en-US" sz="1400" kern="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1577" marR="11577" marT="11577" marB="1157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96730">
                <a:tc>
                  <a:txBody>
                    <a:bodyPr/>
                    <a:lstStyle/>
                    <a:p>
                      <a:pPr marL="63500" marR="6350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70" dirty="0" err="1"/>
                        <a:t>이구택</a:t>
                      </a:r>
                      <a:endParaRPr lang="ko-KR" altLang="en-US" sz="1400" kern="0" dirty="0"/>
                    </a:p>
                    <a:p>
                      <a:pPr marL="63500" marR="6350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70" dirty="0" err="1"/>
                        <a:t>포스코회장</a:t>
                      </a:r>
                      <a:endParaRPr lang="ko-KR" altLang="en-US" sz="1400" kern="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1577" marR="11577" marT="11577" marB="1157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50"/>
                        <a:t>“</a:t>
                      </a:r>
                      <a:r>
                        <a:rPr lang="ko-KR" altLang="en-US" sz="1400" kern="0" spc="-70"/>
                        <a:t>이번에 제정해 선포한 윤리규범을 전 임직원이 자율적으로 준수하고 실천해나가겠다는 의지와 노력을 갖는 것이 무엇보다도 중요합니다</a:t>
                      </a:r>
                      <a:r>
                        <a:rPr lang="en-US" altLang="ko-KR" sz="1400" kern="0" spc="-50"/>
                        <a:t>.”</a:t>
                      </a:r>
                      <a:endParaRPr lang="ko-KR" altLang="en-US" sz="1400" kern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1577" marR="11577" marT="11577" marB="1157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-50"/>
                        <a:t>2003.6.2</a:t>
                      </a:r>
                      <a:endParaRPr lang="ko-KR" altLang="en-US" sz="1400" kern="0"/>
                    </a:p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70"/>
                        <a:t>윤리규범선포식 인사말</a:t>
                      </a:r>
                      <a:endParaRPr lang="ko-KR" altLang="en-US" sz="1400" kern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1577" marR="11577" marT="11577" marB="1157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0245">
                <a:tc>
                  <a:txBody>
                    <a:bodyPr/>
                    <a:lstStyle/>
                    <a:p>
                      <a:pPr marL="63500" marR="6350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70"/>
                        <a:t>김정태</a:t>
                      </a:r>
                      <a:endParaRPr lang="ko-KR" altLang="en-US" sz="1400" kern="0"/>
                    </a:p>
                    <a:p>
                      <a:pPr marL="63500" marR="6350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-50"/>
                        <a:t>KB</a:t>
                      </a:r>
                      <a:r>
                        <a:rPr lang="ko-KR" altLang="en-US" sz="1400" kern="0" spc="-70"/>
                        <a:t>행장</a:t>
                      </a:r>
                      <a:endParaRPr lang="ko-KR" altLang="en-US" sz="1400" kern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1577" marR="11577" marT="11577" marB="1157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50"/>
                        <a:t>“</a:t>
                      </a:r>
                      <a:r>
                        <a:rPr lang="ko-KR" altLang="en-US" sz="1400" kern="0" spc="-70"/>
                        <a:t>지금까지 관행으로부터 확실하게 벗어나는</a:t>
                      </a:r>
                      <a:r>
                        <a:rPr lang="en-US" altLang="ko-KR" sz="1400" kern="0" spc="-50"/>
                        <a:t>, </a:t>
                      </a:r>
                      <a:r>
                        <a:rPr lang="ko-KR" altLang="en-US" sz="1400" kern="0" spc="-70"/>
                        <a:t>윤리와 도덕을 중시하는 기업경영을 하겠습니다</a:t>
                      </a:r>
                      <a:r>
                        <a:rPr lang="en-US" altLang="ko-KR" sz="1400" kern="0" spc="-50"/>
                        <a:t>.”</a:t>
                      </a:r>
                      <a:endParaRPr lang="ko-KR" altLang="en-US" sz="1400" kern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1577" marR="11577" marT="11577" marB="1157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-50" dirty="0"/>
                        <a:t>2003.3.21</a:t>
                      </a:r>
                      <a:endParaRPr lang="ko-KR" altLang="en-US" sz="1400" kern="0" dirty="0"/>
                    </a:p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70" dirty="0"/>
                        <a:t>주주총회인사말</a:t>
                      </a:r>
                      <a:endParaRPr lang="ko-KR" altLang="en-US" sz="1400" kern="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1577" marR="11577" marT="11577" marB="1157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49461">
                <a:tc>
                  <a:txBody>
                    <a:bodyPr/>
                    <a:lstStyle/>
                    <a:p>
                      <a:pPr marL="63500" marR="6350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70" dirty="0"/>
                        <a:t>구학서</a:t>
                      </a:r>
                      <a:endParaRPr lang="ko-KR" altLang="en-US" sz="1400" kern="0" dirty="0"/>
                    </a:p>
                    <a:p>
                      <a:pPr marL="63500" marR="6350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70" dirty="0"/>
                        <a:t>신세계사장</a:t>
                      </a:r>
                      <a:endParaRPr lang="ko-KR" altLang="en-US" sz="1400" kern="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1577" marR="11577" marT="11577" marB="1157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50"/>
                        <a:t>“</a:t>
                      </a:r>
                      <a:r>
                        <a:rPr lang="ko-KR" altLang="en-US" sz="1400" kern="0" spc="-70"/>
                        <a:t>가장 윤리적인 것이 가장 강하다는 의미는 조직이나 단체를 리드하는 지도자가 갖추어야 할 능력 중 도덕성을 최우선하듯이 윤리가 개인의 능력과 자질</a:t>
                      </a:r>
                      <a:r>
                        <a:rPr lang="en-US" altLang="ko-KR" sz="1400" kern="0" spc="-50"/>
                        <a:t>, </a:t>
                      </a:r>
                      <a:r>
                        <a:rPr lang="ko-KR" altLang="en-US" sz="1400" kern="0" spc="-70"/>
                        <a:t>조직의 운영원리에 있어 기본이라는 것입니다</a:t>
                      </a:r>
                      <a:r>
                        <a:rPr lang="en-US" altLang="ko-KR" sz="1400" kern="0" spc="-50"/>
                        <a:t>.”</a:t>
                      </a:r>
                      <a:endParaRPr lang="ko-KR" altLang="en-US" sz="1400" kern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1577" marR="11577" marT="11577" marB="1157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70"/>
                        <a:t>「경제풍월」</a:t>
                      </a:r>
                      <a:endParaRPr lang="ko-KR" altLang="en-US" sz="1400" kern="0"/>
                    </a:p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-50"/>
                        <a:t>2003</a:t>
                      </a:r>
                      <a:r>
                        <a:rPr lang="ko-KR" altLang="en-US" sz="1400" kern="0" spc="-70"/>
                        <a:t>년 </a:t>
                      </a:r>
                      <a:r>
                        <a:rPr lang="en-US" altLang="ko-KR" sz="1400" kern="0" spc="-50"/>
                        <a:t>4</a:t>
                      </a:r>
                      <a:r>
                        <a:rPr lang="ko-KR" altLang="en-US" sz="1400" kern="0" spc="-70"/>
                        <a:t>월호 기고문</a:t>
                      </a:r>
                      <a:endParaRPr lang="ko-KR" altLang="en-US" sz="1400" kern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1577" marR="11577" marT="11577" marB="1157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49461">
                <a:tc>
                  <a:txBody>
                    <a:bodyPr/>
                    <a:lstStyle/>
                    <a:p>
                      <a:pPr marL="63500" marR="6350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70"/>
                        <a:t>문국현</a:t>
                      </a:r>
                      <a:endParaRPr lang="ko-KR" altLang="en-US" sz="1400" kern="0"/>
                    </a:p>
                    <a:p>
                      <a:pPr marL="63500" marR="6350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70"/>
                        <a:t>유한킴벌리</a:t>
                      </a:r>
                      <a:endParaRPr lang="ko-KR" altLang="en-US" sz="1400" kern="0"/>
                    </a:p>
                    <a:p>
                      <a:pPr marL="63500" marR="6350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70"/>
                        <a:t>사장</a:t>
                      </a:r>
                      <a:endParaRPr lang="ko-KR" altLang="en-US" sz="1400" kern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1577" marR="11577" marT="11577" marB="1157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50"/>
                        <a:t>“</a:t>
                      </a:r>
                      <a:r>
                        <a:rPr lang="ko-KR" altLang="en-US" sz="1400" kern="0" spc="-70"/>
                        <a:t>윤리경영은 기업이 짊어져야 하는 추가적 비용이 아니라 경쟁력강화를 위한 새로운 투자입니다</a:t>
                      </a:r>
                      <a:r>
                        <a:rPr lang="en-US" altLang="ko-KR" sz="1400" kern="0" spc="-50"/>
                        <a:t>. </a:t>
                      </a:r>
                      <a:r>
                        <a:rPr lang="ko-KR" altLang="en-US" sz="1400" kern="0" spc="-70"/>
                        <a:t>먼저 </a:t>
                      </a:r>
                      <a:r>
                        <a:rPr lang="en-US" altLang="ko-KR" sz="1400" kern="0" spc="-50"/>
                        <a:t>CEO</a:t>
                      </a:r>
                      <a:r>
                        <a:rPr lang="ko-KR" altLang="en-US" sz="1400" kern="0" spc="-70"/>
                        <a:t>가 미래상과 비전을 보여주고 과거에 익숙해 있던 관행과 기득권</a:t>
                      </a:r>
                      <a:r>
                        <a:rPr lang="en-US" altLang="ko-KR" sz="1400" kern="0" spc="-50"/>
                        <a:t>, </a:t>
                      </a:r>
                      <a:r>
                        <a:rPr lang="ko-KR" altLang="en-US" sz="1400" kern="0" spc="-70"/>
                        <a:t>안일에서 과감하게 벗어나야 합니다</a:t>
                      </a:r>
                      <a:r>
                        <a:rPr lang="en-US" altLang="ko-KR" sz="1400" kern="0" spc="-50"/>
                        <a:t>.” </a:t>
                      </a:r>
                      <a:endParaRPr lang="ko-KR" altLang="en-US" sz="1400" kern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1577" marR="11577" marT="11577" marB="1157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-50" dirty="0"/>
                        <a:t>2003.2.19</a:t>
                      </a:r>
                      <a:endParaRPr lang="ko-KR" altLang="en-US" sz="1400" kern="0" dirty="0"/>
                    </a:p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70" dirty="0" err="1"/>
                        <a:t>윤경포럼발족</a:t>
                      </a:r>
                      <a:endParaRPr lang="ko-KR" altLang="en-US" sz="1400" kern="0" dirty="0"/>
                    </a:p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70" dirty="0"/>
                        <a:t>기념공개세미나</a:t>
                      </a:r>
                      <a:endParaRPr lang="ko-KR" altLang="en-US" sz="1400" kern="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11577" marR="11577" marT="11577" marB="1157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86017" name="Rectangle 1"/>
          <p:cNvSpPr>
            <a:spLocks noChangeArrowheads="1"/>
          </p:cNvSpPr>
          <p:nvPr/>
        </p:nvSpPr>
        <p:spPr bwMode="auto">
          <a:xfrm>
            <a:off x="4425165" y="839415"/>
            <a:ext cx="293670" cy="30777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/>
                <a:ea typeface="굴림" pitchFamily="50" charset="-127"/>
                <a:cs typeface="굴림" pitchFamily="50" charset="-127"/>
              </a:rPr>
              <a:t> </a:t>
            </a:r>
            <a:r>
              <a:rPr kumimoji="1" lang="en-US" altLang="ko-KR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굴림" pitchFamily="50" charset="-127"/>
                <a:ea typeface="굴림" pitchFamily="50" charset="-127"/>
                <a:cs typeface="굴림" pitchFamily="50" charset="-127"/>
              </a:rPr>
              <a:t> </a:t>
            </a:r>
            <a:endParaRPr kumimoji="1" lang="en-US" altLang="ko-K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563741" y="836712"/>
            <a:ext cx="6672555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kumimoji="1" lang="en-US" altLang="ko-KR" sz="2000" b="1" dirty="0">
                <a:latin typeface="+mn-ea"/>
              </a:rPr>
              <a:t>3)</a:t>
            </a:r>
            <a:r>
              <a:rPr kumimoji="1" lang="en-US" altLang="ko-KR" sz="2000" b="1" dirty="0">
                <a:latin typeface="+mn-ea"/>
                <a:cs typeface="굴림" pitchFamily="50" charset="-127"/>
              </a:rPr>
              <a:t> </a:t>
            </a:r>
            <a:r>
              <a:rPr kumimoji="1" lang="ko-KR" altLang="en-US" sz="2000" b="1" dirty="0">
                <a:latin typeface="+mn-ea"/>
                <a:cs typeface="굴림" pitchFamily="50" charset="-127"/>
              </a:rPr>
              <a:t>기업별 </a:t>
            </a:r>
            <a:r>
              <a:rPr kumimoji="1" lang="en-US" altLang="ko-KR" sz="2000" b="1" dirty="0">
                <a:latin typeface="+mn-ea"/>
                <a:cs typeface="굴림" pitchFamily="50" charset="-127"/>
              </a:rPr>
              <a:t>CEO</a:t>
            </a:r>
            <a:r>
              <a:rPr kumimoji="1" lang="ko-KR" altLang="en-US" sz="2000" b="1" dirty="0">
                <a:latin typeface="+mn-ea"/>
                <a:cs typeface="굴림" pitchFamily="50" charset="-127"/>
              </a:rPr>
              <a:t>의 윤리경영 실천의지 표명</a:t>
            </a:r>
            <a:r>
              <a:rPr kumimoji="1" lang="en-US" altLang="ko-KR" sz="2000" b="1" dirty="0">
                <a:latin typeface="+mn-ea"/>
                <a:cs typeface="굴림" pitchFamily="50" charset="-127"/>
              </a:rPr>
              <a:t>(</a:t>
            </a:r>
            <a:r>
              <a:rPr kumimoji="1" lang="ko-KR" altLang="en-US" sz="2000" b="1" dirty="0">
                <a:latin typeface="+mn-ea"/>
                <a:cs typeface="굴림" pitchFamily="50" charset="-127"/>
              </a:rPr>
              <a:t>사례</a:t>
            </a:r>
            <a:r>
              <a:rPr kumimoji="1" lang="en-US" altLang="ko-KR" sz="2000" b="1" dirty="0">
                <a:latin typeface="+mn-ea"/>
                <a:cs typeface="굴림" pitchFamily="50" charset="-127"/>
              </a:rPr>
              <a:t>)</a:t>
            </a:r>
            <a:endParaRPr kumimoji="1" lang="en-US" altLang="ko-KR" sz="800" dirty="0">
              <a:latin typeface="+mn-ea"/>
              <a:cs typeface="굴림" pitchFamily="50" charset="-127"/>
            </a:endParaRPr>
          </a:p>
          <a:p>
            <a:endParaRPr lang="ko-KR" altLang="en-US" b="1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25"/>
          <p:cNvGraphicFramePr>
            <a:graphicFrameLocks noGrp="1"/>
          </p:cNvGraphicFramePr>
          <p:nvPr/>
        </p:nvGraphicFramePr>
        <p:xfrm>
          <a:off x="467544" y="836712"/>
          <a:ext cx="8001000" cy="1121664"/>
        </p:xfrm>
        <a:graphic>
          <a:graphicData uri="http://schemas.openxmlformats.org/drawingml/2006/table">
            <a:tbl>
              <a:tblPr/>
              <a:tblGrid>
                <a:gridCol w="5000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009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33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Q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사내행사시 거래처로부터 찬조금품</a:t>
                      </a:r>
                      <a:r>
                        <a:rPr kumimoji="1" lang="en-US" altLang="ko-K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(</a:t>
                      </a:r>
                      <a:r>
                        <a:rPr kumimoji="1" lang="ko-KR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상품</a:t>
                      </a:r>
                      <a:r>
                        <a:rPr kumimoji="1" lang="en-US" altLang="ko-K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, </a:t>
                      </a:r>
                      <a:r>
                        <a:rPr kumimoji="1" lang="ko-KR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맥주등</a:t>
                      </a:r>
                      <a:r>
                        <a:rPr kumimoji="1" lang="en-US" altLang="ko-K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)</a:t>
                      </a:r>
                      <a:r>
                        <a:rPr kumimoji="1" lang="ko-KR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을 받는 경우가 있는데 윤리행동지침에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위반되나요</a:t>
                      </a:r>
                      <a:r>
                        <a:rPr kumimoji="1" lang="en-US" altLang="ko-K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?</a:t>
                      </a:r>
                    </a:p>
                  </a:txBody>
                  <a:tcPr anchor="ctr"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거래처로부터 찬조금품을 받는 것은 윤리행동지침에 위반됩니다</a:t>
                      </a:r>
                      <a:r>
                        <a:rPr kumimoji="1" lang="en-US" altLang="ko-K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. </a:t>
                      </a:r>
                      <a:r>
                        <a:rPr kumimoji="1" lang="ko-KR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찬조금품을 받았으면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회사의 윤리경영 취지를 설명하고 되돌려 주어야 합니다</a:t>
                      </a:r>
                      <a:r>
                        <a:rPr kumimoji="1" lang="en-US" altLang="ko-K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.</a:t>
                      </a:r>
                    </a:p>
                  </a:txBody>
                  <a:tcPr anchor="ctr"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5" name="Group 133"/>
          <p:cNvGraphicFramePr>
            <a:graphicFrameLocks noGrp="1"/>
          </p:cNvGraphicFramePr>
          <p:nvPr/>
        </p:nvGraphicFramePr>
        <p:xfrm>
          <a:off x="499075" y="2276872"/>
          <a:ext cx="8001000" cy="1094232"/>
        </p:xfrm>
        <a:graphic>
          <a:graphicData uri="http://schemas.openxmlformats.org/drawingml/2006/table">
            <a:tbl>
              <a:tblPr/>
              <a:tblGrid>
                <a:gridCol w="5000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009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33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Q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문서 보관함 또는 사무실 공간이 부족한데 </a:t>
                      </a:r>
                      <a:r>
                        <a:rPr kumimoji="1" lang="en-US" altLang="ko-K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3</a:t>
                      </a: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년 전 파일을 임의로 폐기하여도 괜찮은가요</a:t>
                      </a:r>
                      <a:r>
                        <a:rPr kumimoji="1" lang="en-US" altLang="ko-K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?</a:t>
                      </a:r>
                    </a:p>
                  </a:txBody>
                  <a:tcPr anchor="ctr"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30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자료 폐기시 팀장의 사전 승인을 득한 후 폐기하여야 하며 의사결정과 관련한 정보는 무단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으로</a:t>
                      </a:r>
                      <a:r>
                        <a:rPr kumimoji="1" lang="ko-KR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폐기해서는 안 됩니다</a:t>
                      </a:r>
                      <a:r>
                        <a:rPr kumimoji="1" lang="en-US" altLang="ko-K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. </a:t>
                      </a:r>
                    </a:p>
                  </a:txBody>
                  <a:tcPr anchor="ctr"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6" name="Group 1073"/>
          <p:cNvGraphicFramePr>
            <a:graphicFrameLocks noGrp="1"/>
          </p:cNvGraphicFramePr>
          <p:nvPr/>
        </p:nvGraphicFramePr>
        <p:xfrm>
          <a:off x="488760" y="3619569"/>
          <a:ext cx="8001000" cy="1121664"/>
        </p:xfrm>
        <a:graphic>
          <a:graphicData uri="http://schemas.openxmlformats.org/drawingml/2006/table">
            <a:tbl>
              <a:tblPr/>
              <a:tblGrid>
                <a:gridCol w="5000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009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33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Q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팀 회식을 하는 장소에서 우연히 거래처 직원을 마주치게 되었고 그가 먼저 계산하고 나가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버렸습니다</a:t>
                      </a:r>
                      <a:r>
                        <a:rPr kumimoji="1" lang="en-US" altLang="ko-K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. </a:t>
                      </a:r>
                      <a:r>
                        <a:rPr kumimoji="1" lang="ko-KR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이런 경우에는 어떻게 해야 합니까</a:t>
                      </a:r>
                      <a:r>
                        <a:rPr kumimoji="1" lang="en-US" altLang="ko-K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?</a:t>
                      </a:r>
                    </a:p>
                  </a:txBody>
                  <a:tcPr anchor="ctr"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본인이 부담해야 할 금액을 거래처 직원에게 송금해야 합니다</a:t>
                      </a:r>
                      <a:r>
                        <a:rPr kumimoji="1" lang="en-US" altLang="ko-K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. </a:t>
                      </a:r>
                      <a:r>
                        <a:rPr kumimoji="1" lang="ko-KR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그리고 거래처에는 호의는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감사하나 당사의 윤리행동지침 준수를 위한 불가피한 조치임을 알려주시기 바랍니다</a:t>
                      </a:r>
                      <a:r>
                        <a:rPr kumimoji="1" lang="en-US" altLang="ko-K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.</a:t>
                      </a:r>
                    </a:p>
                  </a:txBody>
                  <a:tcPr anchor="ctr"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7" name="Group 44"/>
          <p:cNvGraphicFramePr>
            <a:graphicFrameLocks noGrp="1"/>
          </p:cNvGraphicFramePr>
          <p:nvPr/>
        </p:nvGraphicFramePr>
        <p:xfrm>
          <a:off x="499909" y="5013176"/>
          <a:ext cx="8001000" cy="1121664"/>
        </p:xfrm>
        <a:graphic>
          <a:graphicData uri="http://schemas.openxmlformats.org/drawingml/2006/table">
            <a:tbl>
              <a:tblPr/>
              <a:tblGrid>
                <a:gridCol w="5000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009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33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Q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거래처 직원과 간단한 식사 후 고스톱을 쳤는데 본의 아니게 상당한 금액을 취득하게 된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경우도 윤리행동지침에 해당되는지요</a:t>
                      </a:r>
                      <a:r>
                        <a:rPr kumimoji="1" lang="en-US" altLang="ko-K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?</a:t>
                      </a:r>
                    </a:p>
                  </a:txBody>
                  <a:tcPr anchor="ctr"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거래처 직원과 고스톱 등 </a:t>
                      </a:r>
                      <a:r>
                        <a:rPr kumimoji="1" lang="ko-KR" alt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직ㆍ간접적으로</a:t>
                      </a:r>
                      <a:r>
                        <a:rPr kumimoji="1" lang="ko-KR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금품을 주고받는 행위는 근본적으로 하지 말아야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하며 상당 금액의 취득은 고의적</a:t>
                      </a:r>
                      <a:r>
                        <a:rPr kumimoji="1" lang="en-US" altLang="ko-K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, </a:t>
                      </a:r>
                      <a:r>
                        <a:rPr kumimoji="1" lang="ko-KR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간접적 뇌물제공으로 간주됩니다</a:t>
                      </a:r>
                      <a:r>
                        <a:rPr kumimoji="1" lang="en-US" altLang="ko-K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. </a:t>
                      </a:r>
                    </a:p>
                  </a:txBody>
                  <a:tcPr anchor="ctr"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323528" y="116632"/>
            <a:ext cx="8604448" cy="498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latinLnBrk="0" hangingPunct="0">
              <a:lnSpc>
                <a:spcPct val="110000"/>
              </a:lnSpc>
              <a:spcBef>
                <a:spcPct val="50000"/>
              </a:spcBef>
              <a:spcAft>
                <a:spcPct val="40000"/>
              </a:spcAft>
            </a:pPr>
            <a:r>
              <a:rPr lang="en-US" altLang="ko-K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2. </a:t>
            </a:r>
            <a:r>
              <a:rPr lang="ko-KR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윤리경영 사례응답</a:t>
            </a:r>
            <a:r>
              <a:rPr lang="en-US" altLang="ko-K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(Q&amp;A)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1079"/>
          <p:cNvGraphicFramePr>
            <a:graphicFrameLocks noGrp="1"/>
          </p:cNvGraphicFramePr>
          <p:nvPr/>
        </p:nvGraphicFramePr>
        <p:xfrm>
          <a:off x="539552" y="764704"/>
          <a:ext cx="8001000" cy="1094232"/>
        </p:xfrm>
        <a:graphic>
          <a:graphicData uri="http://schemas.openxmlformats.org/drawingml/2006/table">
            <a:tbl>
              <a:tblPr/>
              <a:tblGrid>
                <a:gridCol w="5000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009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33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Q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명절 때 거래처로부터 상품권 또는 선물을 받는 것은 괜찮은지요</a:t>
                      </a:r>
                      <a:r>
                        <a:rPr kumimoji="1" lang="en-US" altLang="ko-K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?</a:t>
                      </a:r>
                    </a:p>
                  </a:txBody>
                  <a:tcPr anchor="ctr"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받아서는 안 되며 돌려 주어야 합니다</a:t>
                      </a:r>
                      <a:r>
                        <a:rPr kumimoji="1" lang="en-US" altLang="ko-K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. </a:t>
                      </a:r>
                      <a:r>
                        <a:rPr kumimoji="1" lang="ko-KR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만약 돌려 보내기 어려운 경우에는 사이버 </a:t>
                      </a:r>
                      <a:r>
                        <a:rPr kumimoji="1" lang="ko-KR" alt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감사실에</a:t>
                      </a:r>
                      <a:r>
                        <a:rPr kumimoji="1" lang="ko-KR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신고하여야 합니다</a:t>
                      </a:r>
                      <a:r>
                        <a:rPr kumimoji="1" lang="en-US" altLang="ko-K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.</a:t>
                      </a:r>
                    </a:p>
                  </a:txBody>
                  <a:tcPr anchor="ctr"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4" name="Group 1085"/>
          <p:cNvGraphicFramePr>
            <a:graphicFrameLocks noGrp="1"/>
          </p:cNvGraphicFramePr>
          <p:nvPr/>
        </p:nvGraphicFramePr>
        <p:xfrm>
          <a:off x="539552" y="2132856"/>
          <a:ext cx="8001000" cy="1307592"/>
        </p:xfrm>
        <a:graphic>
          <a:graphicData uri="http://schemas.openxmlformats.org/drawingml/2006/table">
            <a:tbl>
              <a:tblPr/>
              <a:tblGrid>
                <a:gridCol w="5000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009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33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Q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금품을 수수하였다가 나중에 돌려주면 윤리행동지침을 위반한 것인가요</a:t>
                      </a:r>
                      <a:r>
                        <a:rPr kumimoji="1" lang="en-US" altLang="ko-K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?</a:t>
                      </a:r>
                    </a:p>
                  </a:txBody>
                  <a:tcPr anchor="ctr"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금품을 일단 자기 것으로 하려는 생각으로 금품을 받은 것이라면 후에 반환하였다 하더라도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위반사항입니다</a:t>
                      </a:r>
                      <a:r>
                        <a:rPr kumimoji="1" lang="en-US" altLang="ko-K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. </a:t>
                      </a:r>
                      <a:r>
                        <a:rPr kumimoji="1" lang="ko-KR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그러나 자기도 모르는 사이 놓고 간 것을 발견하여 상사 또는 사이버 </a:t>
                      </a:r>
                      <a:r>
                        <a:rPr kumimoji="1" lang="ko-KR" alt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감사실에</a:t>
                      </a:r>
                      <a:r>
                        <a:rPr kumimoji="1" lang="ko-KR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신고하거나 반환하는 경우에는 위반사항이 아닙니다</a:t>
                      </a:r>
                      <a:r>
                        <a:rPr kumimoji="1" lang="en-US" altLang="ko-K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.</a:t>
                      </a:r>
                    </a:p>
                  </a:txBody>
                  <a:tcPr anchor="ctr"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6" name="Group 1067"/>
          <p:cNvGraphicFramePr>
            <a:graphicFrameLocks noGrp="1"/>
          </p:cNvGraphicFramePr>
          <p:nvPr/>
        </p:nvGraphicFramePr>
        <p:xfrm>
          <a:off x="545704" y="3638008"/>
          <a:ext cx="8001000" cy="1094232"/>
        </p:xfrm>
        <a:graphic>
          <a:graphicData uri="http://schemas.openxmlformats.org/drawingml/2006/table">
            <a:tbl>
              <a:tblPr/>
              <a:tblGrid>
                <a:gridCol w="5000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009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33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Q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회사 물적 자원의 사적인 사용금지란 구체적으로 무엇입니까</a:t>
                      </a:r>
                      <a:r>
                        <a:rPr kumimoji="1" lang="en-US" altLang="ko-K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?</a:t>
                      </a:r>
                    </a:p>
                  </a:txBody>
                  <a:tcPr anchor="ctr"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친구나 가족들과 식사 후 그 비용을 회사의 접대비로 처리하는 것 또는 회사의 물건을 집에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가져가서 사용하는 등의 행동을 하는 것입니다</a:t>
                      </a:r>
                      <a:r>
                        <a:rPr kumimoji="1" lang="en-US" altLang="ko-K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.</a:t>
                      </a:r>
                    </a:p>
                  </a:txBody>
                  <a:tcPr anchor="ctr"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7" name="Group 1075"/>
          <p:cNvGraphicFramePr>
            <a:graphicFrameLocks noGrp="1"/>
          </p:cNvGraphicFramePr>
          <p:nvPr/>
        </p:nvGraphicFramePr>
        <p:xfrm>
          <a:off x="539552" y="5092280"/>
          <a:ext cx="8001000" cy="1121664"/>
        </p:xfrm>
        <a:graphic>
          <a:graphicData uri="http://schemas.openxmlformats.org/drawingml/2006/table">
            <a:tbl>
              <a:tblPr/>
              <a:tblGrid>
                <a:gridCol w="5000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009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33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Q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타 기관으로부터 보고서 작성을 위한 설문서 요청</a:t>
                      </a:r>
                      <a:r>
                        <a:rPr kumimoji="1" lang="en-US" altLang="ko-K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(</a:t>
                      </a:r>
                      <a:r>
                        <a:rPr kumimoji="1" lang="ko-KR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당사 임직원의 인적사항</a:t>
                      </a:r>
                      <a:r>
                        <a:rPr kumimoji="1" lang="en-US" altLang="ko-K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, </a:t>
                      </a:r>
                      <a:r>
                        <a:rPr kumimoji="1" lang="ko-KR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기술개발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현황등</a:t>
                      </a:r>
                      <a:r>
                        <a:rPr kumimoji="1" lang="en-US" altLang="ko-K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)</a:t>
                      </a:r>
                      <a:r>
                        <a:rPr kumimoji="1" lang="ko-KR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을 받았는데 어떻게 해야 합니까</a:t>
                      </a:r>
                      <a:r>
                        <a:rPr kumimoji="1" lang="en-US" altLang="ko-K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? </a:t>
                      </a:r>
                    </a:p>
                  </a:txBody>
                  <a:tcPr anchor="ctr"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회사의 인적자료</a:t>
                      </a:r>
                      <a:r>
                        <a:rPr kumimoji="1" lang="en-US" altLang="ko-K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, </a:t>
                      </a:r>
                      <a:r>
                        <a:rPr kumimoji="1" lang="ko-KR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기술개발에 관한 사항은 대외비입니다</a:t>
                      </a:r>
                      <a:r>
                        <a:rPr kumimoji="1" lang="en-US" altLang="ko-K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. </a:t>
                      </a:r>
                      <a:r>
                        <a:rPr kumimoji="1" lang="ko-KR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따라서 단순 설문서일지라도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상사에게 보고후 처리해야 합니다</a:t>
                      </a:r>
                      <a:r>
                        <a:rPr kumimoji="1" lang="en-US" altLang="ko-K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.</a:t>
                      </a:r>
                    </a:p>
                  </a:txBody>
                  <a:tcPr anchor="ctr"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24"/>
          <p:cNvGrpSpPr>
            <a:grpSpLocks/>
          </p:cNvGrpSpPr>
          <p:nvPr/>
        </p:nvGrpSpPr>
        <p:grpSpPr bwMode="auto">
          <a:xfrm>
            <a:off x="1044575" y="2849563"/>
            <a:ext cx="5121275" cy="1579562"/>
            <a:chOff x="3697404" y="2497540"/>
            <a:chExt cx="5123068" cy="1580349"/>
          </a:xfrm>
        </p:grpSpPr>
        <p:cxnSp>
          <p:nvCxnSpPr>
            <p:cNvPr id="5" name="직선 연결선 64"/>
            <p:cNvCxnSpPr>
              <a:cxnSpLocks noChangeShapeType="1"/>
            </p:cNvCxnSpPr>
            <p:nvPr/>
          </p:nvCxnSpPr>
          <p:spPr bwMode="auto">
            <a:xfrm>
              <a:off x="5724743" y="2656287"/>
              <a:ext cx="3095729" cy="0"/>
            </a:xfrm>
            <a:prstGeom prst="line">
              <a:avLst/>
            </a:prstGeom>
            <a:noFill/>
            <a:ln w="12700" algn="ctr">
              <a:solidFill>
                <a:srgbClr val="808080"/>
              </a:solidFill>
              <a:round/>
              <a:headEnd/>
              <a:tailEnd/>
            </a:ln>
          </p:spPr>
        </p:cxnSp>
        <p:grpSp>
          <p:nvGrpSpPr>
            <p:cNvPr id="6" name="그룹 14"/>
            <p:cNvGrpSpPr>
              <a:grpSpLocks/>
            </p:cNvGrpSpPr>
            <p:nvPr/>
          </p:nvGrpSpPr>
          <p:grpSpPr bwMode="auto">
            <a:xfrm>
              <a:off x="3697404" y="2564904"/>
              <a:ext cx="2220831" cy="1512985"/>
              <a:chOff x="3068382" y="2564904"/>
              <a:chExt cx="2220831" cy="1512985"/>
            </a:xfrm>
          </p:grpSpPr>
          <p:sp>
            <p:nvSpPr>
              <p:cNvPr id="9" name="TextBox 8"/>
              <p:cNvSpPr txBox="1"/>
              <p:nvPr/>
            </p:nvSpPr>
            <p:spPr>
              <a:xfrm>
                <a:off x="3108124" y="2564904"/>
                <a:ext cx="2181089" cy="631556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algn="ctr" eaLnBrk="1" fontAlgn="auto" latinLnBrk="1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3500" kern="0" dirty="0">
                    <a:solidFill>
                      <a:srgbClr val="000000">
                        <a:alpha val="95000"/>
                      </a:srgbClr>
                    </a:solidFill>
                    <a:latin typeface="Arial" panose="020B0604020202020204" pitchFamily="34" charset="0"/>
                    <a:ea typeface="나눔고딕" pitchFamily="50" charset="-127"/>
                    <a:cs typeface="Arial" panose="020B0604020202020204" pitchFamily="34" charset="0"/>
                  </a:rPr>
                  <a:t>SECTION</a:t>
                </a:r>
                <a:endParaRPr kumimoji="0" lang="ko-KR" altLang="en-US" sz="3500" kern="0" dirty="0" err="1">
                  <a:solidFill>
                    <a:srgbClr val="000000">
                      <a:alpha val="95000"/>
                    </a:srgbClr>
                  </a:solidFill>
                  <a:latin typeface="Arial" panose="020B0604020202020204" pitchFamily="34" charset="0"/>
                  <a:ea typeface="나눔고딕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>
                <a:off x="3068382" y="2907519"/>
                <a:ext cx="1182144" cy="1170370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algn="ctr" eaLnBrk="1" fontAlgn="auto" latinLnBrk="1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7000" kern="0" dirty="0">
                    <a:solidFill>
                      <a:schemeClr val="bg1">
                        <a:lumMod val="50000"/>
                        <a:alpha val="95000"/>
                      </a:schemeClr>
                    </a:solidFill>
                    <a:latin typeface="Arial" panose="020B0604020202020204" pitchFamily="34" charset="0"/>
                    <a:ea typeface="굴림" charset="-127"/>
                    <a:cs typeface="Arial" panose="020B0604020202020204" pitchFamily="34" charset="0"/>
                  </a:rPr>
                  <a:t>0</a:t>
                </a:r>
                <a:r>
                  <a:rPr kumimoji="0" lang="en-US" altLang="ko-KR" sz="7000" kern="0" dirty="0">
                    <a:solidFill>
                      <a:srgbClr val="000000">
                        <a:alpha val="95000"/>
                      </a:srgbClr>
                    </a:solidFill>
                    <a:latin typeface="Arial" panose="020B0604020202020204" pitchFamily="34" charset="0"/>
                    <a:ea typeface="굴림" charset="-127"/>
                    <a:cs typeface="Arial" panose="020B0604020202020204" pitchFamily="34" charset="0"/>
                  </a:rPr>
                  <a:t>4</a:t>
                </a:r>
                <a:endParaRPr kumimoji="0" lang="ko-KR" altLang="en-US" sz="7000" kern="0" dirty="0" err="1">
                  <a:solidFill>
                    <a:srgbClr val="000000">
                      <a:alpha val="95000"/>
                    </a:srgbClr>
                  </a:solidFill>
                  <a:latin typeface="Arial" panose="020B0604020202020204" pitchFamily="34" charset="0"/>
                  <a:ea typeface="굴림" charset="-127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8" name="직사각형 7"/>
            <p:cNvSpPr/>
            <p:nvPr/>
          </p:nvSpPr>
          <p:spPr>
            <a:xfrm>
              <a:off x="3851446" y="2497540"/>
              <a:ext cx="2880733" cy="179476"/>
            </a:xfrm>
            <a:prstGeom prst="rect">
              <a:avLst/>
            </a:prstGeom>
            <a:solidFill>
              <a:srgbClr val="3474AD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eaLnBrk="1" fontAlgn="auto" latin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 dirty="0">
                <a:solidFill>
                  <a:srgbClr val="FFFFFF"/>
                </a:solidFill>
                <a:latin typeface="Arial" panose="020B0604020202020204" pitchFamily="34" charset="0"/>
                <a:ea typeface="굴림"/>
                <a:cs typeface="Arial" panose="020B0604020202020204" pitchFamily="34" charset="0"/>
              </a:endParaRPr>
            </a:p>
          </p:txBody>
        </p:sp>
      </p:grpSp>
      <p:sp>
        <p:nvSpPr>
          <p:cNvPr id="12" name="직사각형 11"/>
          <p:cNvSpPr/>
          <p:nvPr/>
        </p:nvSpPr>
        <p:spPr>
          <a:xfrm>
            <a:off x="2340323" y="4005064"/>
            <a:ext cx="71437" cy="73025"/>
          </a:xfrm>
          <a:prstGeom prst="rect">
            <a:avLst/>
          </a:prstGeom>
          <a:solidFill>
            <a:srgbClr val="3474AD"/>
          </a:solidFill>
          <a:ln w="25400" cap="flat" cmpd="sng" algn="ctr">
            <a:noFill/>
            <a:prstDash val="solid"/>
          </a:ln>
          <a:effectLst/>
        </p:spPr>
        <p:txBody>
          <a:bodyPr lIns="91392" tIns="45696" rIns="91392" bIns="45696"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kern="0" dirty="0">
              <a:solidFill>
                <a:srgbClr val="FFFFFF"/>
              </a:solidFill>
              <a:latin typeface="굴림"/>
              <a:ea typeface="굴림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2340323" y="4509120"/>
            <a:ext cx="71437" cy="73025"/>
          </a:xfrm>
          <a:prstGeom prst="rect">
            <a:avLst/>
          </a:prstGeom>
          <a:solidFill>
            <a:srgbClr val="3474AD"/>
          </a:solidFill>
          <a:ln w="25400" cap="flat" cmpd="sng" algn="ctr">
            <a:noFill/>
            <a:prstDash val="solid"/>
          </a:ln>
          <a:effectLst/>
        </p:spPr>
        <p:txBody>
          <a:bodyPr lIns="91392" tIns="45696" rIns="91392" bIns="45696"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kern="0" dirty="0">
              <a:solidFill>
                <a:srgbClr val="FFFFFF"/>
              </a:solidFill>
              <a:latin typeface="굴림"/>
              <a:ea typeface="굴림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2448272" y="3491986"/>
            <a:ext cx="4572000" cy="1233158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/>
            <a:endParaRPr lang="en-US" altLang="ko-KR" b="1" dirty="0">
              <a:latin typeface="+mn-ea"/>
            </a:endParaRPr>
          </a:p>
          <a:p>
            <a:pPr marL="342900" indent="-342900">
              <a:lnSpc>
                <a:spcPct val="150000"/>
              </a:lnSpc>
            </a:pPr>
            <a:r>
              <a:rPr lang="en-US" altLang="ko-KR" sz="2000" b="1" dirty="0">
                <a:latin typeface="+mn-ea"/>
              </a:rPr>
              <a:t>1.</a:t>
            </a:r>
            <a:r>
              <a:rPr lang="ko-KR" alt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 </a:t>
            </a:r>
            <a:r>
              <a:rPr lang="ko-KR" altLang="en-US" sz="2000" b="1" dirty="0">
                <a:latin typeface="+mn-ea"/>
              </a:rPr>
              <a:t>윤리적 의사결정을 위한 자문</a:t>
            </a:r>
            <a:endParaRPr lang="en-US" altLang="ko-KR" sz="2000" b="1" dirty="0">
              <a:latin typeface="+mn-ea"/>
            </a:endParaRPr>
          </a:p>
          <a:p>
            <a:pPr marL="342900" indent="-342900">
              <a:lnSpc>
                <a:spcPct val="150000"/>
              </a:lnSpc>
            </a:pPr>
            <a:r>
              <a:rPr lang="en-US" altLang="ko-KR" sz="2000" b="1" dirty="0">
                <a:latin typeface="+mn-ea"/>
              </a:rPr>
              <a:t>2. </a:t>
            </a:r>
            <a:r>
              <a:rPr lang="ko-KR" altLang="en-US" sz="2000" b="1" dirty="0">
                <a:latin typeface="+mn-ea"/>
              </a:rPr>
              <a:t>직장인 윤리보감</a:t>
            </a:r>
            <a:endParaRPr lang="en-US" altLang="ko-KR" sz="2000" b="1" dirty="0">
              <a:latin typeface="+mn-ea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 l="10099" t="10356" r="65375" b="66343"/>
          <a:stretch>
            <a:fillRect/>
          </a:stretch>
        </p:blipFill>
        <p:spPr bwMode="auto">
          <a:xfrm>
            <a:off x="7524328" y="692696"/>
            <a:ext cx="1224136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323528" y="116632"/>
            <a:ext cx="8604448" cy="498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latinLnBrk="0" hangingPunct="0">
              <a:lnSpc>
                <a:spcPct val="110000"/>
              </a:lnSpc>
              <a:spcBef>
                <a:spcPct val="50000"/>
              </a:spcBef>
              <a:spcAft>
                <a:spcPct val="40000"/>
              </a:spcAft>
            </a:pPr>
            <a:r>
              <a:rPr lang="en-US" altLang="ko-K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1. </a:t>
            </a:r>
            <a:r>
              <a:rPr lang="ko-KR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윤리적 의사결정을 위한 자문</a:t>
            </a:r>
            <a:endParaRPr lang="en-US" altLang="ko-KR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395536" y="692696"/>
            <a:ext cx="6192688" cy="1323439"/>
          </a:xfrm>
          <a:prstGeom prst="rect">
            <a:avLst/>
          </a:prstGeom>
          <a:ln>
            <a:noFill/>
            <a:headEnd/>
            <a:tailEnd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kumimoji="1" lang="en-US" altLang="ko-KR" sz="2000" b="1" u="sng" dirty="0">
                <a:solidFill>
                  <a:schemeClr val="accent6"/>
                </a:solidFill>
                <a:latin typeface="+mn-ea"/>
              </a:rPr>
              <a:t>Ask yourself </a:t>
            </a:r>
          </a:p>
          <a:p>
            <a:r>
              <a:rPr kumimoji="1" lang="ko-KR" altLang="en-US" sz="2800" b="1" dirty="0">
                <a:solidFill>
                  <a:srgbClr val="00B050"/>
                </a:solidFill>
                <a:latin typeface="+mn-ea"/>
              </a:rPr>
              <a:t>확신이 서지 않으세요</a:t>
            </a:r>
            <a:r>
              <a:rPr kumimoji="1" lang="en-US" altLang="ko-KR" sz="2800" b="1" dirty="0">
                <a:solidFill>
                  <a:srgbClr val="00B050"/>
                </a:solidFill>
                <a:latin typeface="+mn-ea"/>
              </a:rPr>
              <a:t>?</a:t>
            </a:r>
            <a:endParaRPr kumimoji="1" lang="en-US" altLang="ko-KR" sz="2800" b="1" dirty="0">
              <a:solidFill>
                <a:schemeClr val="tx1"/>
              </a:solidFill>
              <a:latin typeface="+mn-ea"/>
            </a:endParaRPr>
          </a:p>
          <a:p>
            <a:pPr>
              <a:lnSpc>
                <a:spcPct val="200000"/>
              </a:lnSpc>
            </a:pPr>
            <a:r>
              <a:rPr kumimoji="1" lang="en-US" altLang="ko-KR" sz="1600" b="1" dirty="0">
                <a:solidFill>
                  <a:schemeClr val="tx1"/>
                </a:solidFill>
                <a:latin typeface="+mn-ea"/>
              </a:rPr>
              <a:t> </a:t>
            </a:r>
            <a:r>
              <a:rPr kumimoji="1" lang="ko-KR" altLang="en-US" sz="1600" dirty="0">
                <a:solidFill>
                  <a:schemeClr val="tx1"/>
                </a:solidFill>
                <a:latin typeface="+mn-ea"/>
              </a:rPr>
              <a:t>옳은 일을 하고 있다는 확신이 설 때까지 </a:t>
            </a:r>
            <a:r>
              <a:rPr kumimoji="1" lang="ko-KR" altLang="en-US" sz="1600" b="1" dirty="0">
                <a:solidFill>
                  <a:schemeClr val="tx1"/>
                </a:solidFill>
                <a:latin typeface="+mn-ea"/>
              </a:rPr>
              <a:t>계속 자문 하십시오</a:t>
            </a:r>
            <a:r>
              <a:rPr kumimoji="1" lang="en-US" altLang="ko-KR" sz="1600" b="1" dirty="0">
                <a:solidFill>
                  <a:schemeClr val="tx1"/>
                </a:solidFill>
                <a:latin typeface="+mn-ea"/>
              </a:rPr>
              <a:t>.</a:t>
            </a:r>
          </a:p>
        </p:txBody>
      </p:sp>
      <p:graphicFrame>
        <p:nvGraphicFramePr>
          <p:cNvPr id="7" name="다이어그램 6"/>
          <p:cNvGraphicFramePr/>
          <p:nvPr/>
        </p:nvGraphicFramePr>
        <p:xfrm>
          <a:off x="395536" y="2132856"/>
          <a:ext cx="8568952" cy="41360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1"/>
          <p:cNvSpPr>
            <a:spLocks noChangeArrowheads="1"/>
          </p:cNvSpPr>
          <p:nvPr/>
        </p:nvSpPr>
        <p:spPr bwMode="auto">
          <a:xfrm>
            <a:off x="1115616" y="980728"/>
            <a:ext cx="7543800" cy="5181600"/>
          </a:xfrm>
          <a:prstGeom prst="rect">
            <a:avLst/>
          </a:prstGeom>
          <a:gradFill rotWithShape="0">
            <a:gsLst>
              <a:gs pos="0">
                <a:srgbClr val="FFE8D1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5" name="Rectangle 10"/>
          <p:cNvSpPr>
            <a:spLocks noChangeArrowheads="1"/>
          </p:cNvSpPr>
          <p:nvPr/>
        </p:nvSpPr>
        <p:spPr bwMode="auto">
          <a:xfrm>
            <a:off x="827584" y="980728"/>
            <a:ext cx="7833816" cy="4968552"/>
          </a:xfrm>
          <a:prstGeom prst="rect">
            <a:avLst/>
          </a:prstGeom>
          <a:gradFill rotWithShape="0">
            <a:gsLst>
              <a:gs pos="0">
                <a:srgbClr val="FFFFCC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ko-KR" altLang="en-US" sz="1600" b="1" dirty="0">
                <a:latin typeface="+mn-ea"/>
              </a:rPr>
              <a:t> 월급수준에 맞추어 생활하며 고급 </a:t>
            </a:r>
            <a:r>
              <a:rPr lang="ko-KR" altLang="en-US" sz="1600" b="1" dirty="0" err="1">
                <a:latin typeface="+mn-ea"/>
              </a:rPr>
              <a:t>식당ㆍ술집</a:t>
            </a:r>
            <a:r>
              <a:rPr lang="ko-KR" altLang="en-US" sz="1600" b="1" dirty="0">
                <a:latin typeface="+mn-ea"/>
              </a:rPr>
              <a:t> 출입을 삼가라</a:t>
            </a:r>
            <a:r>
              <a:rPr lang="en-US" altLang="ko-KR" sz="1600" b="1" dirty="0">
                <a:latin typeface="+mn-ea"/>
              </a:rPr>
              <a:t>. 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ko-KR" altLang="en-US" sz="1600" b="1" dirty="0">
                <a:latin typeface="+mn-ea"/>
              </a:rPr>
              <a:t> 직무와 관련된 거래처와 가급적 술을 마시지 말라</a:t>
            </a:r>
            <a:r>
              <a:rPr lang="en-US" altLang="ko-KR" sz="1600" b="1" dirty="0">
                <a:latin typeface="+mn-ea"/>
              </a:rPr>
              <a:t>. 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ko-KR" altLang="en-US" sz="1600" b="1" dirty="0">
                <a:latin typeface="+mn-ea"/>
              </a:rPr>
              <a:t> 거래처로부터 금품수수</a:t>
            </a:r>
            <a:r>
              <a:rPr lang="en-US" altLang="ko-KR" sz="1600" b="1" dirty="0">
                <a:latin typeface="+mn-ea"/>
              </a:rPr>
              <a:t>, </a:t>
            </a:r>
            <a:r>
              <a:rPr lang="ko-KR" altLang="en-US" sz="1600" b="1" dirty="0">
                <a:latin typeface="+mn-ea"/>
              </a:rPr>
              <a:t>향응</a:t>
            </a:r>
            <a:r>
              <a:rPr lang="en-US" altLang="ko-KR" sz="1600" b="1" dirty="0">
                <a:latin typeface="+mn-ea"/>
              </a:rPr>
              <a:t>, </a:t>
            </a:r>
            <a:r>
              <a:rPr lang="ko-KR" altLang="en-US" sz="1600" b="1" dirty="0">
                <a:latin typeface="+mn-ea"/>
              </a:rPr>
              <a:t>접대 등을 받지 말라</a:t>
            </a:r>
            <a:r>
              <a:rPr lang="en-US" altLang="ko-KR" sz="1600" b="1" dirty="0">
                <a:latin typeface="+mn-ea"/>
              </a:rPr>
              <a:t>.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ko-KR" altLang="en-US" sz="1600" b="1" dirty="0">
                <a:latin typeface="+mn-ea"/>
              </a:rPr>
              <a:t> 청탁을 해 오는 사람에게는 정중하게 거절하라</a:t>
            </a:r>
            <a:r>
              <a:rPr lang="en-US" altLang="ko-KR" sz="1600" b="1" dirty="0">
                <a:latin typeface="+mn-ea"/>
              </a:rPr>
              <a:t>.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ko-KR" altLang="en-US" sz="1600" b="1" dirty="0">
                <a:latin typeface="+mn-ea"/>
              </a:rPr>
              <a:t> 빚 보증은 부탁하지도 말고 수용하지도 말라</a:t>
            </a:r>
            <a:r>
              <a:rPr lang="en-US" altLang="ko-KR" sz="1600" b="1" dirty="0">
                <a:latin typeface="+mn-ea"/>
              </a:rPr>
              <a:t>. 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ko-KR" altLang="en-US" sz="1600" b="1" dirty="0">
                <a:latin typeface="+mn-ea"/>
              </a:rPr>
              <a:t> 회사의 영업비밀이나 정보 등을 누설하거나 부당하게 이용하지 말라</a:t>
            </a:r>
            <a:r>
              <a:rPr lang="en-US" altLang="ko-KR" sz="1600" b="1" dirty="0">
                <a:latin typeface="+mn-ea"/>
              </a:rPr>
              <a:t>.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ko-KR" altLang="en-US" sz="1600" b="1" dirty="0">
                <a:latin typeface="+mn-ea"/>
              </a:rPr>
              <a:t> 도박과 투기적인 행위</a:t>
            </a:r>
            <a:r>
              <a:rPr lang="en-US" altLang="ko-KR" sz="1600" b="1" dirty="0">
                <a:latin typeface="+mn-ea"/>
              </a:rPr>
              <a:t>(</a:t>
            </a:r>
            <a:r>
              <a:rPr lang="ko-KR" altLang="en-US" sz="1600" b="1" dirty="0">
                <a:latin typeface="+mn-ea"/>
              </a:rPr>
              <a:t>부동산</a:t>
            </a:r>
            <a:r>
              <a:rPr lang="en-US" altLang="ko-KR" sz="1600" b="1" dirty="0">
                <a:latin typeface="+mn-ea"/>
              </a:rPr>
              <a:t>,</a:t>
            </a:r>
            <a:r>
              <a:rPr lang="ko-KR" altLang="en-US" sz="1600" b="1" dirty="0">
                <a:latin typeface="+mn-ea"/>
              </a:rPr>
              <a:t>주식투자</a:t>
            </a:r>
            <a:r>
              <a:rPr lang="en-US" altLang="ko-KR" sz="1600" b="1" dirty="0">
                <a:latin typeface="+mn-ea"/>
              </a:rPr>
              <a:t>)</a:t>
            </a:r>
            <a:r>
              <a:rPr lang="ko-KR" altLang="en-US" sz="1600" b="1" dirty="0">
                <a:latin typeface="+mn-ea"/>
              </a:rPr>
              <a:t>를 삼가라</a:t>
            </a:r>
            <a:r>
              <a:rPr lang="en-US" altLang="ko-KR" sz="1600" b="1" dirty="0">
                <a:latin typeface="+mn-ea"/>
              </a:rPr>
              <a:t>.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ko-KR" altLang="en-US" sz="1600" b="1" dirty="0">
                <a:latin typeface="+mn-ea"/>
              </a:rPr>
              <a:t> 아무리 가까운 사이라 하더라도 각자 내는 습관을 들이라</a:t>
            </a:r>
            <a:r>
              <a:rPr lang="en-US" altLang="ko-KR" sz="1600" b="1" dirty="0">
                <a:latin typeface="+mn-ea"/>
              </a:rPr>
              <a:t>.</a:t>
            </a:r>
          </a:p>
          <a:p>
            <a:pPr algn="l" eaLnBrk="1" latinLnBrk="1" hangingPunct="1">
              <a:lnSpc>
                <a:spcPct val="150000"/>
              </a:lnSpc>
              <a:spcBef>
                <a:spcPct val="0"/>
              </a:spcBef>
              <a:buClrTx/>
              <a:buFont typeface="Wingdings" pitchFamily="2" charset="2"/>
              <a:buChar char="Ø"/>
            </a:pPr>
            <a:r>
              <a:rPr kumimoji="1" lang="ko-KR" altLang="en-US" sz="1600" b="1" dirty="0">
                <a:solidFill>
                  <a:schemeClr val="tx1"/>
                </a:solidFill>
                <a:latin typeface="+mn-ea"/>
              </a:rPr>
              <a:t> 평소 자신의 한 달치 소득의 </a:t>
            </a:r>
            <a:r>
              <a:rPr kumimoji="1" lang="en-US" altLang="ko-KR" sz="1600" b="1" dirty="0">
                <a:solidFill>
                  <a:schemeClr val="tx1"/>
                </a:solidFill>
                <a:latin typeface="+mn-ea"/>
              </a:rPr>
              <a:t>3</a:t>
            </a:r>
            <a:r>
              <a:rPr kumimoji="1" lang="ko-KR" altLang="en-US" sz="1600" b="1" dirty="0">
                <a:solidFill>
                  <a:schemeClr val="tx1"/>
                </a:solidFill>
                <a:latin typeface="+mn-ea"/>
              </a:rPr>
              <a:t>배가 넘는 부채를 안고 있지 않도록 하라</a:t>
            </a:r>
            <a:r>
              <a:rPr kumimoji="1" lang="en-US" altLang="ko-KR" sz="1600" b="1" dirty="0">
                <a:solidFill>
                  <a:schemeClr val="tx1"/>
                </a:solidFill>
                <a:latin typeface="+mn-ea"/>
              </a:rPr>
              <a:t>.</a:t>
            </a:r>
          </a:p>
          <a:p>
            <a:pPr algn="l" eaLnBrk="1" latinLnBrk="1" hangingPunct="1">
              <a:lnSpc>
                <a:spcPct val="150000"/>
              </a:lnSpc>
              <a:spcBef>
                <a:spcPct val="0"/>
              </a:spcBef>
              <a:buClrTx/>
              <a:buFont typeface="Wingdings" pitchFamily="2" charset="2"/>
              <a:buChar char="Ø"/>
            </a:pPr>
            <a:r>
              <a:rPr kumimoji="1" lang="en-US" altLang="ko-KR" sz="1600" b="1" dirty="0">
                <a:solidFill>
                  <a:schemeClr val="tx1"/>
                </a:solidFill>
                <a:latin typeface="+mn-ea"/>
              </a:rPr>
              <a:t> </a:t>
            </a:r>
            <a:r>
              <a:rPr kumimoji="1" lang="ko-KR" altLang="en-US" sz="1600" b="1" dirty="0">
                <a:solidFill>
                  <a:schemeClr val="tx1"/>
                </a:solidFill>
                <a:latin typeface="+mn-ea"/>
              </a:rPr>
              <a:t>부적절한 관계를 만드는 것은 부패를 하겠다는 것이나 다름없다</a:t>
            </a:r>
            <a:r>
              <a:rPr kumimoji="1" lang="en-US" altLang="ko-KR" sz="1600" b="1" dirty="0">
                <a:solidFill>
                  <a:schemeClr val="tx1"/>
                </a:solidFill>
                <a:latin typeface="+mn-ea"/>
              </a:rPr>
              <a:t>.</a:t>
            </a:r>
          </a:p>
          <a:p>
            <a:pPr algn="l" eaLnBrk="1" latinLnBrk="1" hangingPunct="1">
              <a:lnSpc>
                <a:spcPct val="150000"/>
              </a:lnSpc>
              <a:spcBef>
                <a:spcPct val="0"/>
              </a:spcBef>
              <a:buClrTx/>
              <a:buFont typeface="Wingdings" pitchFamily="2" charset="2"/>
              <a:buChar char="Ø"/>
            </a:pPr>
            <a:r>
              <a:rPr kumimoji="1" lang="ko-KR" altLang="en-US" sz="1600" b="1" dirty="0">
                <a:solidFill>
                  <a:schemeClr val="tx1"/>
                </a:solidFill>
                <a:latin typeface="+mn-ea"/>
              </a:rPr>
              <a:t> 지나친 마당발이 되려 하지 말라</a:t>
            </a:r>
            <a:r>
              <a:rPr kumimoji="1" lang="en-US" altLang="ko-KR" sz="1600" b="1" dirty="0">
                <a:solidFill>
                  <a:schemeClr val="tx1"/>
                </a:solidFill>
                <a:latin typeface="+mn-ea"/>
              </a:rPr>
              <a:t>.</a:t>
            </a:r>
          </a:p>
          <a:p>
            <a:pPr algn="l" eaLnBrk="1" latinLnBrk="1" hangingPunct="1">
              <a:lnSpc>
                <a:spcPct val="150000"/>
              </a:lnSpc>
              <a:spcBef>
                <a:spcPct val="0"/>
              </a:spcBef>
              <a:buClrTx/>
              <a:buFont typeface="Wingdings" pitchFamily="2" charset="2"/>
              <a:buChar char="Ø"/>
            </a:pPr>
            <a:r>
              <a:rPr kumimoji="1" lang="en-US" altLang="ko-KR" sz="1600" b="1" dirty="0">
                <a:solidFill>
                  <a:schemeClr val="tx1"/>
                </a:solidFill>
                <a:latin typeface="+mn-ea"/>
              </a:rPr>
              <a:t> </a:t>
            </a:r>
            <a:r>
              <a:rPr kumimoji="1" lang="ko-KR" altLang="en-US" sz="1600" b="1" dirty="0">
                <a:solidFill>
                  <a:schemeClr val="tx1"/>
                </a:solidFill>
                <a:latin typeface="+mn-ea"/>
              </a:rPr>
              <a:t>청탁을 해 오는 상대방에 대해 무안하지 않게 거절하는 방법을 연습하라</a:t>
            </a:r>
            <a:r>
              <a:rPr kumimoji="1" lang="en-US" altLang="ko-KR" sz="1600" b="1" dirty="0">
                <a:solidFill>
                  <a:schemeClr val="tx1"/>
                </a:solidFill>
                <a:latin typeface="+mn-ea"/>
              </a:rPr>
              <a:t>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23528" y="116632"/>
            <a:ext cx="8604448" cy="498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latinLnBrk="0" hangingPunct="0">
              <a:lnSpc>
                <a:spcPct val="110000"/>
              </a:lnSpc>
              <a:spcBef>
                <a:spcPct val="50000"/>
              </a:spcBef>
              <a:spcAft>
                <a:spcPct val="40000"/>
              </a:spcAft>
            </a:pPr>
            <a:r>
              <a:rPr lang="en-US" altLang="ko-K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2. </a:t>
            </a:r>
            <a:r>
              <a:rPr lang="ko-KR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직장인 윤리보감</a:t>
            </a:r>
            <a:endParaRPr lang="en-US" altLang="ko-KR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4584</TotalTime>
  <Words>3369</Words>
  <Application>Microsoft Office PowerPoint</Application>
  <PresentationFormat>화면 슬라이드 쇼(4:3)</PresentationFormat>
  <Paragraphs>492</Paragraphs>
  <Slides>33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33</vt:i4>
      </vt:variant>
    </vt:vector>
  </HeadingPairs>
  <TitlesOfParts>
    <vt:vector size="41" baseType="lpstr">
      <vt:lpstr>HY견고딕</vt:lpstr>
      <vt:lpstr>HY헤드라인M</vt:lpstr>
      <vt:lpstr>굴림</vt:lpstr>
      <vt:lpstr>맑은 고딕</vt:lpstr>
      <vt:lpstr>Arial</vt:lpstr>
      <vt:lpstr>Wingdings</vt:lpstr>
      <vt:lpstr>디자인 사용자 지정</vt:lpstr>
      <vt:lpstr>1_Office 테마</vt:lpstr>
      <vt:lpstr> 윤리경영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R&amp;D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윤리 경영 교안</dc:title>
  <dc:creator>JNTC</dc:creator>
  <cp:lastModifiedBy>영훈 정</cp:lastModifiedBy>
  <cp:revision>341</cp:revision>
  <dcterms:created xsi:type="dcterms:W3CDTF">2006-10-05T04:04:58Z</dcterms:created>
  <dcterms:modified xsi:type="dcterms:W3CDTF">2021-04-01T03:04:46Z</dcterms:modified>
</cp:coreProperties>
</file>